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8" r:id="rId3"/>
    <p:sldId id="270" r:id="rId4"/>
    <p:sldId id="269" r:id="rId5"/>
    <p:sldId id="256" r:id="rId6"/>
    <p:sldId id="259" r:id="rId7"/>
    <p:sldId id="260" r:id="rId8"/>
    <p:sldId id="261" r:id="rId9"/>
    <p:sldId id="262" r:id="rId10"/>
    <p:sldId id="263" r:id="rId11"/>
    <p:sldId id="264" r:id="rId12"/>
    <p:sldId id="271" r:id="rId13"/>
    <p:sldId id="275" r:id="rId14"/>
    <p:sldId id="272" r:id="rId15"/>
    <p:sldId id="265" r:id="rId16"/>
    <p:sldId id="266" r:id="rId17"/>
    <p:sldId id="268" r:id="rId18"/>
    <p:sldId id="276" r:id="rId19"/>
    <p:sldId id="277" r:id="rId20"/>
    <p:sldId id="278" r:id="rId21"/>
    <p:sldId id="273" r:id="rId22"/>
    <p:sldId id="279" r:id="rId23"/>
    <p:sldId id="280" r:id="rId2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4" d="100"/>
          <a:sy n="84" d="100"/>
        </p:scale>
        <p:origin x="-155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9"/>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2014-4-14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2014-4-14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2"/>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42"/>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2014-4-14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2" name="Group 7"/>
          <p:cNvGrpSpPr>
            <a:grpSpLocks/>
          </p:cNvGrpSpPr>
          <p:nvPr/>
        </p:nvGrpSpPr>
        <p:grpSpPr bwMode="auto">
          <a:xfrm>
            <a:off x="228600" y="2889255"/>
            <a:ext cx="8610600" cy="201613"/>
            <a:chOff x="0" y="0"/>
            <a:chExt cx="5424" cy="144"/>
          </a:xfrm>
        </p:grpSpPr>
        <p:sp>
          <p:nvSpPr>
            <p:cNvPr id="5" name="Rectangle 8"/>
            <p:cNvSpPr>
              <a:spLocks noChangeArrowheads="1"/>
            </p:cNvSpPr>
            <p:nvPr userDrawn="1"/>
          </p:nvSpPr>
          <p:spPr bwMode="auto">
            <a:xfrm>
              <a:off x="0" y="0"/>
              <a:ext cx="1808" cy="144"/>
            </a:xfrm>
            <a:prstGeom prst="rect">
              <a:avLst/>
            </a:prstGeom>
            <a:solidFill>
              <a:schemeClr val="bg2"/>
            </a:solidFill>
            <a:ln w="9525">
              <a:noFill/>
              <a:miter lim="800000"/>
              <a:headEnd/>
              <a:tailEnd/>
            </a:ln>
            <a:effectLst/>
          </p:spPr>
          <p:txBody>
            <a:bodyPr wrap="none" anchor="ctr"/>
            <a:lstStyle/>
            <a:p>
              <a:pPr>
                <a:defRPr/>
              </a:pPr>
              <a:endParaRPr lang="zh-CN" altLang="en-US"/>
            </a:p>
          </p:txBody>
        </p:sp>
        <p:sp>
          <p:nvSpPr>
            <p:cNvPr id="6" name="Rectangle 9"/>
            <p:cNvSpPr>
              <a:spLocks noChangeArrowheads="1"/>
            </p:cNvSpPr>
            <p:nvPr userDrawn="1"/>
          </p:nvSpPr>
          <p:spPr bwMode="auto">
            <a:xfrm>
              <a:off x="1808" y="0"/>
              <a:ext cx="1806" cy="144"/>
            </a:xfrm>
            <a:prstGeom prst="rect">
              <a:avLst/>
            </a:prstGeom>
            <a:solidFill>
              <a:schemeClr val="accent1"/>
            </a:solidFill>
            <a:ln w="9525">
              <a:noFill/>
              <a:miter lim="800000"/>
              <a:headEnd/>
              <a:tailEnd/>
            </a:ln>
            <a:effectLst/>
          </p:spPr>
          <p:txBody>
            <a:bodyPr wrap="none" anchor="ctr"/>
            <a:lstStyle/>
            <a:p>
              <a:pPr>
                <a:defRPr/>
              </a:pPr>
              <a:endParaRPr lang="zh-CN" altLang="en-US"/>
            </a:p>
          </p:txBody>
        </p:sp>
        <p:sp>
          <p:nvSpPr>
            <p:cNvPr id="7" name="Rectangle 10"/>
            <p:cNvSpPr>
              <a:spLocks noChangeArrowheads="1"/>
            </p:cNvSpPr>
            <p:nvPr userDrawn="1"/>
          </p:nvSpPr>
          <p:spPr bwMode="auto">
            <a:xfrm>
              <a:off x="3616" y="0"/>
              <a:ext cx="1808" cy="144"/>
            </a:xfrm>
            <a:prstGeom prst="rect">
              <a:avLst/>
            </a:prstGeom>
            <a:solidFill>
              <a:schemeClr val="tx2"/>
            </a:solidFill>
            <a:ln w="9525">
              <a:noFill/>
              <a:miter lim="800000"/>
              <a:headEnd/>
              <a:tailEnd/>
            </a:ln>
            <a:effectLst/>
          </p:spPr>
          <p:txBody>
            <a:bodyPr wrap="none" anchor="ctr"/>
            <a:lstStyle/>
            <a:p>
              <a:pPr>
                <a:defRPr/>
              </a:pPr>
              <a:endParaRPr lang="zh-CN" altLang="en-US"/>
            </a:p>
          </p:txBody>
        </p:sp>
      </p:grpSp>
      <p:sp>
        <p:nvSpPr>
          <p:cNvPr id="3074" name="Rectangle 2"/>
          <p:cNvSpPr>
            <a:spLocks noGrp="1" noChangeArrowheads="1"/>
          </p:cNvSpPr>
          <p:nvPr>
            <p:ph type="ctrTitle"/>
          </p:nvPr>
        </p:nvSpPr>
        <p:spPr>
          <a:xfrm>
            <a:off x="685800" y="685800"/>
            <a:ext cx="7772400" cy="2127250"/>
          </a:xfrm>
        </p:spPr>
        <p:txBody>
          <a:bodyPr/>
          <a:lstStyle>
            <a:lvl1pPr algn="ctr">
              <a:defRPr sz="5800"/>
            </a:lvl1pPr>
          </a:lstStyle>
          <a:p>
            <a:r>
              <a:rPr lang="zh-CN"/>
              <a:t>单击此处编辑母版标题样式</a:t>
            </a:r>
          </a:p>
        </p:txBody>
      </p:sp>
      <p:sp>
        <p:nvSpPr>
          <p:cNvPr id="3075" name="Rectangle 3"/>
          <p:cNvSpPr>
            <a:spLocks noGrp="1" noChangeArrowheads="1"/>
          </p:cNvSpPr>
          <p:nvPr>
            <p:ph type="subTitle" idx="1"/>
          </p:nvPr>
        </p:nvSpPr>
        <p:spPr>
          <a:xfrm>
            <a:off x="1371600" y="3270250"/>
            <a:ext cx="6400800" cy="2209800"/>
          </a:xfrm>
        </p:spPr>
        <p:txBody>
          <a:bodyPr/>
          <a:lstStyle>
            <a:lvl1pPr marL="0" indent="0" algn="ctr">
              <a:buFont typeface="Wingdings" pitchFamily="2" charset="2"/>
              <a:buNone/>
              <a:defRPr sz="3400"/>
            </a:lvl1pPr>
          </a:lstStyle>
          <a:p>
            <a:r>
              <a:rPr lang="zh-CN"/>
              <a:t>单击此处编辑母版副标题样式</a:t>
            </a:r>
          </a:p>
        </p:txBody>
      </p:sp>
      <p:sp>
        <p:nvSpPr>
          <p:cNvPr id="8" name="Rectangle 4"/>
          <p:cNvSpPr>
            <a:spLocks noGrp="1" noChangeArrowheads="1"/>
          </p:cNvSpPr>
          <p:nvPr>
            <p:ph type="dt" sz="half" idx="10"/>
          </p:nvPr>
        </p:nvSpPr>
        <p:spPr/>
        <p:txBody>
          <a:bodyPr/>
          <a:lstStyle>
            <a:lvl1pPr>
              <a:defRPr/>
            </a:lvl1pPr>
          </a:lstStyle>
          <a:p>
            <a:pPr>
              <a:defRPr/>
            </a:pPr>
            <a:endParaRPr lang="zh-CN" altLang="zh-CN"/>
          </a:p>
        </p:txBody>
      </p:sp>
      <p:sp>
        <p:nvSpPr>
          <p:cNvPr id="9" name="Rectangle 5"/>
          <p:cNvSpPr>
            <a:spLocks noGrp="1" noChangeArrowheads="1"/>
          </p:cNvSpPr>
          <p:nvPr>
            <p:ph type="ftr" sz="quarter" idx="11"/>
          </p:nvPr>
        </p:nvSpPr>
        <p:spPr/>
        <p:txBody>
          <a:bodyPr/>
          <a:lstStyle>
            <a:lvl1pPr>
              <a:defRPr/>
            </a:lvl1pPr>
          </a:lstStyle>
          <a:p>
            <a:pPr>
              <a:defRPr/>
            </a:pPr>
            <a:endParaRPr lang="zh-CN" altLang="zh-CN"/>
          </a:p>
        </p:txBody>
      </p:sp>
      <p:sp>
        <p:nvSpPr>
          <p:cNvPr id="10" name="Rectangle 6"/>
          <p:cNvSpPr>
            <a:spLocks noGrp="1" noChangeArrowheads="1"/>
          </p:cNvSpPr>
          <p:nvPr>
            <p:ph type="sldNum" sz="quarter" idx="12"/>
          </p:nvPr>
        </p:nvSpPr>
        <p:spPr/>
        <p:txBody>
          <a:bodyPr/>
          <a:lstStyle>
            <a:lvl1pPr>
              <a:defRPr/>
            </a:lvl1pPr>
          </a:lstStyle>
          <a:p>
            <a:pPr>
              <a:defRPr/>
            </a:pPr>
            <a:fld id="{7D424938-03E3-452A-BB5D-0C58F580A80F}" type="slidenum">
              <a:rPr lang="zh-CN" altLang="zh-CN"/>
              <a:pPr>
                <a:defRPr/>
              </a:pPr>
              <a:t>‹#›</a:t>
            </a:fld>
            <a:endParaRPr lang="zh-CN"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8147C61F-757E-45C0-A756-2461B92A1931}" type="slidenum">
              <a:rPr lang="zh-CN" altLang="zh-CN"/>
              <a:pPr>
                <a:defRPr/>
              </a:pPr>
              <a:t>‹#›</a:t>
            </a:fld>
            <a:endParaRPr lang="zh-CN"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435" y="4406907"/>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435"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F199E9B7-9B66-4072-8563-EFD1193F3C5B}" type="slidenum">
              <a:rPr lang="zh-CN" altLang="zh-CN"/>
              <a:pPr>
                <a:defRPr/>
              </a:pPr>
              <a:t>‹#›</a:t>
            </a:fld>
            <a:endParaRPr lang="zh-CN"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3" y="1600206"/>
            <a:ext cx="4044462"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2338" y="1600206"/>
            <a:ext cx="4044462"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7936BEAB-F763-460A-8E40-C73E32E13C80}" type="slidenum">
              <a:rPr lang="zh-CN" altLang="zh-CN"/>
              <a:pPr>
                <a:defRPr/>
              </a:pPr>
              <a:t>‹#›</a:t>
            </a:fld>
            <a:endParaRPr lang="zh-CN"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06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06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273" y="1535113"/>
            <a:ext cx="4041531"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273" y="2174875"/>
            <a:ext cx="4041531"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9" name="Rectangle 6"/>
          <p:cNvSpPr>
            <a:spLocks noGrp="1" noChangeArrowheads="1"/>
          </p:cNvSpPr>
          <p:nvPr>
            <p:ph type="sldNum" sz="quarter" idx="12"/>
          </p:nvPr>
        </p:nvSpPr>
        <p:spPr>
          <a:ln/>
        </p:spPr>
        <p:txBody>
          <a:bodyPr/>
          <a:lstStyle>
            <a:lvl1pPr>
              <a:defRPr/>
            </a:lvl1pPr>
          </a:lstStyle>
          <a:p>
            <a:pPr>
              <a:defRPr/>
            </a:pPr>
            <a:fld id="{D56717F9-4FF5-47FA-A1A6-C0A17B901D6F}" type="slidenum">
              <a:rPr lang="zh-CN" altLang="zh-CN"/>
              <a:pPr>
                <a:defRPr/>
              </a:pPr>
              <a:t>‹#›</a:t>
            </a:fld>
            <a:endParaRPr lang="zh-CN"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5" name="Rectangle 6"/>
          <p:cNvSpPr>
            <a:spLocks noGrp="1" noChangeArrowheads="1"/>
          </p:cNvSpPr>
          <p:nvPr>
            <p:ph type="sldNum" sz="quarter" idx="12"/>
          </p:nvPr>
        </p:nvSpPr>
        <p:spPr>
          <a:ln/>
        </p:spPr>
        <p:txBody>
          <a:bodyPr/>
          <a:lstStyle>
            <a:lvl1pPr>
              <a:defRPr/>
            </a:lvl1pPr>
          </a:lstStyle>
          <a:p>
            <a:pPr>
              <a:defRPr/>
            </a:pPr>
            <a:fld id="{36393EED-A28F-49B6-9B15-08889ED8BE55}" type="slidenum">
              <a:rPr lang="zh-CN" altLang="zh-CN"/>
              <a:pPr>
                <a:defRPr/>
              </a:pPr>
              <a:t>‹#›</a:t>
            </a:fld>
            <a:endParaRPr lang="zh-CN"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4" name="Rectangle 6"/>
          <p:cNvSpPr>
            <a:spLocks noGrp="1" noChangeArrowheads="1"/>
          </p:cNvSpPr>
          <p:nvPr>
            <p:ph type="sldNum" sz="quarter" idx="12"/>
          </p:nvPr>
        </p:nvSpPr>
        <p:spPr>
          <a:ln/>
        </p:spPr>
        <p:txBody>
          <a:bodyPr/>
          <a:lstStyle>
            <a:lvl1pPr>
              <a:defRPr/>
            </a:lvl1pPr>
          </a:lstStyle>
          <a:p>
            <a:pPr>
              <a:defRPr/>
            </a:pPr>
            <a:fld id="{CA740784-61EE-49AF-96A9-0990F6A6D382}" type="slidenum">
              <a:rPr lang="zh-CN" altLang="zh-CN"/>
              <a:pPr>
                <a:defRPr/>
              </a:pPr>
              <a:t>‹#›</a:t>
            </a:fld>
            <a:endParaRPr lang="zh-CN"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73050"/>
            <a:ext cx="3008435"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538" y="273057"/>
            <a:ext cx="511126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3" y="1435103"/>
            <a:ext cx="300843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2AB5BDF0-584A-4979-9834-4D1BAC02756F}" type="slidenum">
              <a:rPr lang="zh-CN" altLang="zh-CN"/>
              <a:pPr>
                <a:defRPr/>
              </a:pPr>
              <a:t>‹#›</a:t>
            </a:fld>
            <a:endParaRPr lang="zh-CN"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2014-4-14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166"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166"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166"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94EDF10B-CE57-4ADF-927B-C43ECA12D973}" type="slidenum">
              <a:rPr lang="zh-CN" altLang="zh-CN"/>
              <a:pPr>
                <a:defRPr/>
              </a:pPr>
              <a:t>‹#›</a:t>
            </a:fld>
            <a:endParaRPr lang="zh-CN"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25237D40-4648-46E1-B6FE-8B6693E1C76D}" type="slidenum">
              <a:rPr lang="zh-CN" altLang="zh-CN"/>
              <a:pPr>
                <a:defRPr/>
              </a:pPr>
              <a:t>‹#›</a:t>
            </a:fld>
            <a:endParaRPr lang="zh-CN"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3" y="277813"/>
            <a:ext cx="6031523" cy="585311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2D7262BD-C4B5-4BA3-A2F3-F3C48C617E6A}" type="slidenum">
              <a:rPr lang="zh-CN" altLang="zh-CN"/>
              <a:pPr>
                <a:defRPr/>
              </a:pPr>
              <a:t>‹#›</a:t>
            </a:fld>
            <a:endParaRPr lang="zh-CN"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301628" y="685800"/>
            <a:ext cx="8540750" cy="11430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304800" y="1981200"/>
            <a:ext cx="8540750" cy="3886200"/>
          </a:xfrm>
        </p:spPr>
        <p:txBody>
          <a:bodyPr/>
          <a:lstStyle/>
          <a:p>
            <a:pPr lvl="0"/>
            <a:endParaRPr lang="zh-CN" altLang="en-US" noProof="0"/>
          </a:p>
        </p:txBody>
      </p:sp>
      <p:sp>
        <p:nvSpPr>
          <p:cNvPr id="4" name="日期占位符 3"/>
          <p:cNvSpPr>
            <a:spLocks noGrp="1"/>
          </p:cNvSpPr>
          <p:nvPr>
            <p:ph type="dt" sz="half" idx="10"/>
          </p:nvPr>
        </p:nvSpPr>
        <p:spPr>
          <a:xfrm>
            <a:off x="301872" y="6019800"/>
            <a:ext cx="2288931" cy="476250"/>
          </a:xfrm>
        </p:spPr>
        <p:txBody>
          <a:bodyPr/>
          <a:lstStyle>
            <a:lvl1pPr>
              <a:defRPr/>
            </a:lvl1pPr>
          </a:lstStyle>
          <a:p>
            <a:pPr>
              <a:defRPr/>
            </a:pPr>
            <a:endParaRPr lang="en-US" altLang="zh-CN"/>
          </a:p>
        </p:txBody>
      </p:sp>
      <p:sp>
        <p:nvSpPr>
          <p:cNvPr id="5" name="页脚占位符 4"/>
          <p:cNvSpPr>
            <a:spLocks noGrp="1"/>
          </p:cNvSpPr>
          <p:nvPr>
            <p:ph type="ftr" sz="quarter" idx="11"/>
          </p:nvPr>
        </p:nvSpPr>
        <p:spPr>
          <a:xfrm>
            <a:off x="3124200" y="6019800"/>
            <a:ext cx="2895600" cy="476250"/>
          </a:xfrm>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a:xfrm>
            <a:off x="6553202" y="6019800"/>
            <a:ext cx="2288931" cy="476250"/>
          </a:xfrm>
        </p:spPr>
        <p:txBody>
          <a:bodyPr/>
          <a:lstStyle>
            <a:lvl1pPr>
              <a:defRPr/>
            </a:lvl1pPr>
          </a:lstStyle>
          <a:p>
            <a:pPr>
              <a:defRPr/>
            </a:pPr>
            <a:fld id="{BFE85DDE-AE45-45C3-ACA7-F9943AEAA7C2}" type="slidenum">
              <a:rPr lang="en-US" altLang="zh-CN"/>
              <a:pPr>
                <a:defRPr/>
              </a:pPr>
              <a:t>‹#›</a:t>
            </a:fld>
            <a:endParaRPr lang="en-US" altLang="zh-CN"/>
          </a:p>
        </p:txBody>
      </p:sp>
    </p:spTree>
  </p:cSld>
  <p:clrMapOvr>
    <a:masterClrMapping/>
  </p:clrMapOvr>
  <p:transition>
    <p:blinds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4"/>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2014-4-14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2014-4-14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2014-4-14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2014-4-14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2014-4-14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1" y="273054"/>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2014-4-14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2014-4-14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4"/>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4"/>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2014-4-14</a:t>
            </a:fld>
            <a:endParaRPr lang="zh-CN" altLang="en-US"/>
          </a:p>
        </p:txBody>
      </p:sp>
      <p:sp>
        <p:nvSpPr>
          <p:cNvPr id="5" name="页脚占位符 4"/>
          <p:cNvSpPr>
            <a:spLocks noGrp="1"/>
          </p:cNvSpPr>
          <p:nvPr>
            <p:ph type="ftr" sz="quarter" idx="3"/>
          </p:nvPr>
        </p:nvSpPr>
        <p:spPr>
          <a:xfrm>
            <a:off x="3124200" y="6356354"/>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4"/>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7818"/>
            <a:ext cx="8229600" cy="11398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zh-CN" smtClean="0"/>
              <a:t>单击此处编辑母版标题样式</a:t>
            </a:r>
          </a:p>
        </p:txBody>
      </p:sp>
      <p:sp>
        <p:nvSpPr>
          <p:cNvPr id="2051" name="Rectangle 3"/>
          <p:cNvSpPr>
            <a:spLocks noGrp="1" noChangeArrowheads="1"/>
          </p:cNvSpPr>
          <p:nvPr>
            <p:ph type="body" idx="1"/>
          </p:nvPr>
        </p:nvSpPr>
        <p:spPr bwMode="auto">
          <a:xfrm>
            <a:off x="457200" y="1600205"/>
            <a:ext cx="8229600" cy="4530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2052" name="Rectangle 4"/>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atin typeface="Verdana" pitchFamily="34" charset="0"/>
              </a:defRPr>
            </a:lvl1pPr>
          </a:lstStyle>
          <a:p>
            <a:pPr>
              <a:defRPr/>
            </a:pPr>
            <a:endParaRPr lang="zh-CN" altLang="zh-CN"/>
          </a:p>
        </p:txBody>
      </p:sp>
      <p:sp>
        <p:nvSpPr>
          <p:cNvPr id="2053"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atin typeface="Verdana" pitchFamily="34" charset="0"/>
              </a:defRPr>
            </a:lvl1pPr>
          </a:lstStyle>
          <a:p>
            <a:pPr>
              <a:defRPr/>
            </a:pPr>
            <a:endParaRPr lang="zh-CN" altLang="zh-CN"/>
          </a:p>
        </p:txBody>
      </p:sp>
      <p:sp>
        <p:nvSpPr>
          <p:cNvPr id="2054" name="Rectangle 6"/>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atin typeface="Verdana" pitchFamily="34" charset="0"/>
              </a:defRPr>
            </a:lvl1pPr>
          </a:lstStyle>
          <a:p>
            <a:pPr>
              <a:defRPr/>
            </a:pPr>
            <a:fld id="{1FA6F202-943D-4C7F-B54B-D9DFFE6033B1}" type="slidenum">
              <a:rPr lang="zh-CN" altLang="zh-CN"/>
              <a:pPr>
                <a:defRPr/>
              </a:pPr>
              <a:t>‹#›</a:t>
            </a:fld>
            <a:endParaRPr lang="zh-CN" altLang="zh-CN"/>
          </a:p>
        </p:txBody>
      </p:sp>
      <p:sp>
        <p:nvSpPr>
          <p:cNvPr id="2055" name="Rectangle 7"/>
          <p:cNvSpPr>
            <a:spLocks noChangeArrowheads="1"/>
          </p:cNvSpPr>
          <p:nvPr/>
        </p:nvSpPr>
        <p:spPr bwMode="auto">
          <a:xfrm>
            <a:off x="0" y="0"/>
            <a:ext cx="228600" cy="2286000"/>
          </a:xfrm>
          <a:prstGeom prst="rect">
            <a:avLst/>
          </a:prstGeom>
          <a:solidFill>
            <a:schemeClr val="bg2"/>
          </a:solidFill>
          <a:ln w="9525">
            <a:noFill/>
            <a:miter lim="800000"/>
            <a:headEnd/>
            <a:tailEnd/>
          </a:ln>
          <a:effectLst/>
        </p:spPr>
        <p:txBody>
          <a:bodyPr wrap="none" anchor="ctr"/>
          <a:lstStyle/>
          <a:p>
            <a:pPr algn="ctr">
              <a:defRPr/>
            </a:pPr>
            <a:endParaRPr lang="zh-CN" altLang="zh-CN" sz="2400">
              <a:latin typeface="Times New Roman" pitchFamily="18" charset="0"/>
            </a:endParaRPr>
          </a:p>
        </p:txBody>
      </p:sp>
      <p:sp>
        <p:nvSpPr>
          <p:cNvPr id="2056" name="Line 8"/>
          <p:cNvSpPr>
            <a:spLocks noChangeShapeType="1"/>
          </p:cNvSpPr>
          <p:nvPr/>
        </p:nvSpPr>
        <p:spPr bwMode="auto">
          <a:xfrm>
            <a:off x="457200" y="1447800"/>
            <a:ext cx="8077200" cy="0"/>
          </a:xfrm>
          <a:prstGeom prst="line">
            <a:avLst/>
          </a:prstGeom>
          <a:noFill/>
          <a:ln w="19050" cmpd="sng">
            <a:solidFill>
              <a:schemeClr val="tx2"/>
            </a:solidFill>
            <a:round/>
            <a:headEnd/>
            <a:tailEnd/>
          </a:ln>
          <a:effectLst/>
        </p:spPr>
        <p:txBody>
          <a:bodyPr/>
          <a:lstStyle/>
          <a:p>
            <a:pPr>
              <a:defRPr/>
            </a:pPr>
            <a:endParaRPr lang="zh-CN" altLang="en-US"/>
          </a:p>
        </p:txBody>
      </p:sp>
      <p:sp>
        <p:nvSpPr>
          <p:cNvPr id="2057" name="Rectangle 9"/>
          <p:cNvSpPr>
            <a:spLocks noChangeArrowheads="1"/>
          </p:cNvSpPr>
          <p:nvPr/>
        </p:nvSpPr>
        <p:spPr bwMode="auto">
          <a:xfrm>
            <a:off x="0" y="2286000"/>
            <a:ext cx="228600" cy="2286000"/>
          </a:xfrm>
          <a:prstGeom prst="rect">
            <a:avLst/>
          </a:prstGeom>
          <a:solidFill>
            <a:schemeClr val="accent2"/>
          </a:solidFill>
          <a:ln w="9525">
            <a:noFill/>
            <a:miter lim="800000"/>
            <a:headEnd/>
            <a:tailEnd/>
          </a:ln>
          <a:effectLst/>
        </p:spPr>
        <p:txBody>
          <a:bodyPr wrap="none" anchor="ctr"/>
          <a:lstStyle/>
          <a:p>
            <a:pPr algn="ctr">
              <a:defRPr/>
            </a:pPr>
            <a:endParaRPr lang="zh-CN" altLang="zh-CN" sz="2400">
              <a:latin typeface="Times New Roman" pitchFamily="18" charset="0"/>
            </a:endParaRPr>
          </a:p>
        </p:txBody>
      </p:sp>
      <p:sp>
        <p:nvSpPr>
          <p:cNvPr id="2058" name="Rectangle 10"/>
          <p:cNvSpPr>
            <a:spLocks noChangeArrowheads="1"/>
          </p:cNvSpPr>
          <p:nvPr/>
        </p:nvSpPr>
        <p:spPr bwMode="auto">
          <a:xfrm>
            <a:off x="0" y="4572000"/>
            <a:ext cx="228600" cy="2286000"/>
          </a:xfrm>
          <a:prstGeom prst="rect">
            <a:avLst/>
          </a:prstGeom>
          <a:solidFill>
            <a:schemeClr val="tx2"/>
          </a:solidFill>
          <a:ln w="9525">
            <a:noFill/>
            <a:miter lim="800000"/>
            <a:headEnd/>
            <a:tailEnd/>
          </a:ln>
          <a:effectLst/>
        </p:spPr>
        <p:txBody>
          <a:bodyPr wrap="none" anchor="ctr"/>
          <a:lstStyle/>
          <a:p>
            <a:pPr algn="ctr">
              <a:defRPr/>
            </a:pPr>
            <a:endParaRPr lang="zh-CN" altLang="zh-CN" sz="2400">
              <a:latin typeface="Times New Roman" pitchFamily="18"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0" fontAlgn="base" hangingPunct="0">
        <a:spcBef>
          <a:spcPct val="0"/>
        </a:spcBef>
        <a:spcAft>
          <a:spcPct val="0"/>
        </a:spcAft>
        <a:defRPr sz="4400" b="1">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defRPr sz="4400" b="1">
          <a:solidFill>
            <a:schemeClr val="tx2"/>
          </a:solidFill>
          <a:effectLst>
            <a:outerShdw blurRad="38100" dist="38100" dir="2700000" algn="tl">
              <a:srgbClr val="C0C0C0"/>
            </a:outerShdw>
          </a:effectLst>
          <a:latin typeface="Garamond" pitchFamily="18" charset="0"/>
          <a:ea typeface="黑体" pitchFamily="2" charset="-122"/>
        </a:defRPr>
      </a:lvl2pPr>
      <a:lvl3pPr algn="l" rtl="0" eaLnBrk="0" fontAlgn="base" hangingPunct="0">
        <a:spcBef>
          <a:spcPct val="0"/>
        </a:spcBef>
        <a:spcAft>
          <a:spcPct val="0"/>
        </a:spcAft>
        <a:defRPr sz="4400" b="1">
          <a:solidFill>
            <a:schemeClr val="tx2"/>
          </a:solidFill>
          <a:effectLst>
            <a:outerShdw blurRad="38100" dist="38100" dir="2700000" algn="tl">
              <a:srgbClr val="C0C0C0"/>
            </a:outerShdw>
          </a:effectLst>
          <a:latin typeface="Garamond" pitchFamily="18" charset="0"/>
          <a:ea typeface="黑体" pitchFamily="2" charset="-122"/>
        </a:defRPr>
      </a:lvl3pPr>
      <a:lvl4pPr algn="l" rtl="0" eaLnBrk="0" fontAlgn="base" hangingPunct="0">
        <a:spcBef>
          <a:spcPct val="0"/>
        </a:spcBef>
        <a:spcAft>
          <a:spcPct val="0"/>
        </a:spcAft>
        <a:defRPr sz="4400" b="1">
          <a:solidFill>
            <a:schemeClr val="tx2"/>
          </a:solidFill>
          <a:effectLst>
            <a:outerShdw blurRad="38100" dist="38100" dir="2700000" algn="tl">
              <a:srgbClr val="C0C0C0"/>
            </a:outerShdw>
          </a:effectLst>
          <a:latin typeface="Garamond" pitchFamily="18" charset="0"/>
          <a:ea typeface="黑体" pitchFamily="2" charset="-122"/>
        </a:defRPr>
      </a:lvl4pPr>
      <a:lvl5pPr algn="l" rtl="0" eaLnBrk="0" fontAlgn="base" hangingPunct="0">
        <a:spcBef>
          <a:spcPct val="0"/>
        </a:spcBef>
        <a:spcAft>
          <a:spcPct val="0"/>
        </a:spcAft>
        <a:defRPr sz="4400" b="1">
          <a:solidFill>
            <a:schemeClr val="tx2"/>
          </a:solidFill>
          <a:effectLst>
            <a:outerShdw blurRad="38100" dist="38100" dir="2700000" algn="tl">
              <a:srgbClr val="C0C0C0"/>
            </a:outerShdw>
          </a:effectLst>
          <a:latin typeface="Garamond" pitchFamily="18" charset="0"/>
          <a:ea typeface="黑体" pitchFamily="2" charset="-122"/>
        </a:defRPr>
      </a:lvl5pPr>
      <a:lvl6pPr marL="457200" algn="l" rtl="0" fontAlgn="base">
        <a:spcBef>
          <a:spcPct val="0"/>
        </a:spcBef>
        <a:spcAft>
          <a:spcPct val="0"/>
        </a:spcAft>
        <a:defRPr sz="4400" b="1">
          <a:solidFill>
            <a:schemeClr val="tx2"/>
          </a:solidFill>
          <a:effectLst>
            <a:outerShdw blurRad="38100" dist="38100" dir="2700000" algn="tl">
              <a:srgbClr val="C0C0C0"/>
            </a:outerShdw>
          </a:effectLst>
          <a:latin typeface="Garamond" pitchFamily="18" charset="0"/>
          <a:ea typeface="黑体" pitchFamily="2" charset="-122"/>
        </a:defRPr>
      </a:lvl6pPr>
      <a:lvl7pPr marL="914400" algn="l" rtl="0" fontAlgn="base">
        <a:spcBef>
          <a:spcPct val="0"/>
        </a:spcBef>
        <a:spcAft>
          <a:spcPct val="0"/>
        </a:spcAft>
        <a:defRPr sz="4400" b="1">
          <a:solidFill>
            <a:schemeClr val="tx2"/>
          </a:solidFill>
          <a:effectLst>
            <a:outerShdw blurRad="38100" dist="38100" dir="2700000" algn="tl">
              <a:srgbClr val="C0C0C0"/>
            </a:outerShdw>
          </a:effectLst>
          <a:latin typeface="Garamond" pitchFamily="18" charset="0"/>
          <a:ea typeface="黑体" pitchFamily="2" charset="-122"/>
        </a:defRPr>
      </a:lvl7pPr>
      <a:lvl8pPr marL="1371600" algn="l" rtl="0" fontAlgn="base">
        <a:spcBef>
          <a:spcPct val="0"/>
        </a:spcBef>
        <a:spcAft>
          <a:spcPct val="0"/>
        </a:spcAft>
        <a:defRPr sz="4400" b="1">
          <a:solidFill>
            <a:schemeClr val="tx2"/>
          </a:solidFill>
          <a:effectLst>
            <a:outerShdw blurRad="38100" dist="38100" dir="2700000" algn="tl">
              <a:srgbClr val="C0C0C0"/>
            </a:outerShdw>
          </a:effectLst>
          <a:latin typeface="Garamond" pitchFamily="18" charset="0"/>
          <a:ea typeface="黑体" pitchFamily="2" charset="-122"/>
        </a:defRPr>
      </a:lvl8pPr>
      <a:lvl9pPr marL="1828800" algn="l" rtl="0" fontAlgn="base">
        <a:spcBef>
          <a:spcPct val="0"/>
        </a:spcBef>
        <a:spcAft>
          <a:spcPct val="0"/>
        </a:spcAft>
        <a:defRPr sz="4400" b="1">
          <a:solidFill>
            <a:schemeClr val="tx2"/>
          </a:solidFill>
          <a:effectLst>
            <a:outerShdw blurRad="38100" dist="38100" dir="2700000" algn="tl">
              <a:srgbClr val="C0C0C0"/>
            </a:outerShdw>
          </a:effectLst>
          <a:latin typeface="Garamond" pitchFamily="18" charset="0"/>
          <a:ea typeface="黑体" pitchFamily="2" charset="-122"/>
        </a:defRPr>
      </a:lvl9pPr>
    </p:titleStyle>
    <p:bodyStyle>
      <a:lvl1pPr marL="342900" indent="-342900" algn="l" rtl="0" eaLnBrk="0" fontAlgn="base" hangingPunct="0">
        <a:spcBef>
          <a:spcPct val="30000"/>
        </a:spcBef>
        <a:spcAft>
          <a:spcPct val="0"/>
        </a:spcAft>
        <a:buClr>
          <a:schemeClr val="bg2"/>
        </a:buClr>
        <a:buSzPct val="75000"/>
        <a:buFont typeface="Wingdings" pitchFamily="2" charset="2"/>
        <a:buChar char="p"/>
        <a:defRPr sz="3200" b="1">
          <a:solidFill>
            <a:schemeClr val="tx1"/>
          </a:solidFill>
          <a:latin typeface="+mn-lt"/>
          <a:ea typeface="+mn-ea"/>
          <a:cs typeface="+mn-cs"/>
        </a:defRPr>
      </a:lvl1pPr>
      <a:lvl2pPr marL="742950" indent="-285750" algn="l" rtl="0" eaLnBrk="0" fontAlgn="base" hangingPunct="0">
        <a:spcBef>
          <a:spcPct val="30000"/>
        </a:spcBef>
        <a:spcAft>
          <a:spcPct val="0"/>
        </a:spcAft>
        <a:buClr>
          <a:schemeClr val="tx2"/>
        </a:buClr>
        <a:buSzPct val="75000"/>
        <a:buFont typeface="Wingdings" pitchFamily="2" charset="2"/>
        <a:buChar char="n"/>
        <a:defRPr sz="3200" b="1">
          <a:solidFill>
            <a:schemeClr val="tx1"/>
          </a:solidFill>
          <a:latin typeface="+mn-lt"/>
          <a:ea typeface="+mn-ea"/>
        </a:defRPr>
      </a:lvl2pPr>
      <a:lvl3pPr marL="1143000" indent="-228600" algn="l" rtl="0" eaLnBrk="0" fontAlgn="base" hangingPunct="0">
        <a:spcBef>
          <a:spcPct val="30000"/>
        </a:spcBef>
        <a:spcAft>
          <a:spcPct val="0"/>
        </a:spcAft>
        <a:buClr>
          <a:schemeClr val="accent1"/>
        </a:buClr>
        <a:buSzPct val="65000"/>
        <a:buFont typeface="Wingdings" pitchFamily="2" charset="2"/>
        <a:buChar char="p"/>
        <a:defRPr sz="3200" b="1">
          <a:solidFill>
            <a:schemeClr val="tx1"/>
          </a:solidFill>
          <a:latin typeface="+mn-lt"/>
          <a:ea typeface="+mn-ea"/>
        </a:defRPr>
      </a:lvl3pPr>
      <a:lvl4pPr marL="1600200" indent="-228600" algn="l" rtl="0" eaLnBrk="0" fontAlgn="base" hangingPunct="0">
        <a:spcBef>
          <a:spcPct val="30000"/>
        </a:spcBef>
        <a:spcAft>
          <a:spcPct val="0"/>
        </a:spcAft>
        <a:buClr>
          <a:schemeClr val="bg2"/>
        </a:buClr>
        <a:buFont typeface="Wingdings" pitchFamily="2" charset="2"/>
        <a:buChar char="§"/>
        <a:defRPr sz="3200" b="1">
          <a:solidFill>
            <a:schemeClr val="tx1"/>
          </a:solidFill>
          <a:latin typeface="+mn-lt"/>
          <a:ea typeface="+mn-ea"/>
        </a:defRPr>
      </a:lvl4pPr>
      <a:lvl5pPr marL="2057400" indent="-228600" algn="l" rtl="0" eaLnBrk="0" fontAlgn="base" hangingPunct="0">
        <a:spcBef>
          <a:spcPct val="30000"/>
        </a:spcBef>
        <a:spcAft>
          <a:spcPct val="0"/>
        </a:spcAft>
        <a:buClr>
          <a:schemeClr val="tx2"/>
        </a:buClr>
        <a:buSzPct val="80000"/>
        <a:buFont typeface="Wingdings" pitchFamily="2" charset="2"/>
        <a:buChar char="§"/>
        <a:defRPr sz="3200" b="1">
          <a:solidFill>
            <a:schemeClr val="tx1"/>
          </a:solidFill>
          <a:latin typeface="+mn-lt"/>
          <a:ea typeface="+mn-ea"/>
        </a:defRPr>
      </a:lvl5pPr>
      <a:lvl6pPr marL="2514600" indent="-228600" algn="l" rtl="0" fontAlgn="base">
        <a:spcBef>
          <a:spcPct val="30000"/>
        </a:spcBef>
        <a:spcAft>
          <a:spcPct val="0"/>
        </a:spcAft>
        <a:buClr>
          <a:schemeClr val="tx2"/>
        </a:buClr>
        <a:buSzPct val="80000"/>
        <a:buFont typeface="Wingdings" pitchFamily="2" charset="2"/>
        <a:buChar char="§"/>
        <a:defRPr sz="3200" b="1">
          <a:solidFill>
            <a:schemeClr val="tx1"/>
          </a:solidFill>
          <a:latin typeface="+mn-lt"/>
          <a:ea typeface="+mn-ea"/>
        </a:defRPr>
      </a:lvl6pPr>
      <a:lvl7pPr marL="2971800" indent="-228600" algn="l" rtl="0" fontAlgn="base">
        <a:spcBef>
          <a:spcPct val="30000"/>
        </a:spcBef>
        <a:spcAft>
          <a:spcPct val="0"/>
        </a:spcAft>
        <a:buClr>
          <a:schemeClr val="tx2"/>
        </a:buClr>
        <a:buSzPct val="80000"/>
        <a:buFont typeface="Wingdings" pitchFamily="2" charset="2"/>
        <a:buChar char="§"/>
        <a:defRPr sz="3200" b="1">
          <a:solidFill>
            <a:schemeClr val="tx1"/>
          </a:solidFill>
          <a:latin typeface="+mn-lt"/>
          <a:ea typeface="+mn-ea"/>
        </a:defRPr>
      </a:lvl7pPr>
      <a:lvl8pPr marL="3429000" indent="-228600" algn="l" rtl="0" fontAlgn="base">
        <a:spcBef>
          <a:spcPct val="30000"/>
        </a:spcBef>
        <a:spcAft>
          <a:spcPct val="0"/>
        </a:spcAft>
        <a:buClr>
          <a:schemeClr val="tx2"/>
        </a:buClr>
        <a:buSzPct val="80000"/>
        <a:buFont typeface="Wingdings" pitchFamily="2" charset="2"/>
        <a:buChar char="§"/>
        <a:defRPr sz="3200" b="1">
          <a:solidFill>
            <a:schemeClr val="tx1"/>
          </a:solidFill>
          <a:latin typeface="+mn-lt"/>
          <a:ea typeface="+mn-ea"/>
        </a:defRPr>
      </a:lvl8pPr>
      <a:lvl9pPr marL="3886200" indent="-228600" algn="l" rtl="0" fontAlgn="base">
        <a:spcBef>
          <a:spcPct val="30000"/>
        </a:spcBef>
        <a:spcAft>
          <a:spcPct val="0"/>
        </a:spcAft>
        <a:buClr>
          <a:schemeClr val="tx2"/>
        </a:buClr>
        <a:buSzPct val="80000"/>
        <a:buFont typeface="Wingdings" pitchFamily="2" charset="2"/>
        <a:buChar char="§"/>
        <a:defRPr sz="3200" b="1">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000100" y="214294"/>
            <a:ext cx="7543800" cy="1431925"/>
          </a:xfrm>
        </p:spPr>
        <p:txBody>
          <a:bodyPr/>
          <a:lstStyle/>
          <a:p>
            <a:r>
              <a:rPr lang="zh-CN" sz="4800" b="0" dirty="0" smtClean="0">
                <a:solidFill>
                  <a:srgbClr val="FF0066"/>
                </a:solidFill>
                <a:latin typeface="隶书" pitchFamily="49" charset="-122"/>
                <a:ea typeface="隶书" pitchFamily="49" charset="-122"/>
              </a:rPr>
              <a:t>净度</a:t>
            </a:r>
            <a:r>
              <a:rPr lang="zh-CN" sz="4800" b="0" dirty="0">
                <a:solidFill>
                  <a:srgbClr val="FF0066"/>
                </a:solidFill>
                <a:latin typeface="隶书" pitchFamily="49" charset="-122"/>
                <a:ea typeface="隶书" pitchFamily="49" charset="-122"/>
              </a:rPr>
              <a:t>分析的步骤</a:t>
            </a:r>
          </a:p>
        </p:txBody>
      </p:sp>
      <p:sp>
        <p:nvSpPr>
          <p:cNvPr id="15363" name="Text Box 3"/>
          <p:cNvSpPr txBox="1">
            <a:spLocks noChangeArrowheads="1"/>
          </p:cNvSpPr>
          <p:nvPr/>
        </p:nvSpPr>
        <p:spPr bwMode="auto">
          <a:xfrm>
            <a:off x="1285852" y="1571616"/>
            <a:ext cx="7072362" cy="4062651"/>
          </a:xfrm>
          <a:prstGeom prst="rect">
            <a:avLst/>
          </a:prstGeom>
          <a:noFill/>
          <a:ln w="9525">
            <a:noFill/>
            <a:miter lim="800000"/>
            <a:headEnd/>
            <a:tailEnd/>
          </a:ln>
          <a:effectLst/>
        </p:spPr>
        <p:txBody>
          <a:bodyPr wrap="square">
            <a:spAutoFit/>
          </a:bodyPr>
          <a:lstStyle/>
          <a:p>
            <a:pPr>
              <a:spcBef>
                <a:spcPct val="50000"/>
              </a:spcBef>
            </a:pPr>
            <a:r>
              <a:rPr lang="zh-CN" sz="3200" dirty="0">
                <a:latin typeface="Tahoma" pitchFamily="34" charset="0"/>
                <a:ea typeface="楷体_GB2312" pitchFamily="49" charset="-122"/>
              </a:rPr>
              <a:t>（一）送验样品</a:t>
            </a:r>
            <a:r>
              <a:rPr lang="zh-CN" sz="3200" dirty="0" smtClean="0">
                <a:latin typeface="Tahoma" pitchFamily="34" charset="0"/>
                <a:ea typeface="楷体_GB2312" pitchFamily="49" charset="-122"/>
              </a:rPr>
              <a:t>的</a:t>
            </a:r>
            <a:r>
              <a:rPr lang="zh-CN" altLang="en-US" sz="3200" dirty="0" smtClean="0">
                <a:latin typeface="Tahoma" pitchFamily="34" charset="0"/>
                <a:ea typeface="楷体_GB2312" pitchFamily="49" charset="-122"/>
              </a:rPr>
              <a:t>称重（</a:t>
            </a:r>
            <a:r>
              <a:rPr lang="en-US" altLang="zh-CN" sz="3200" dirty="0" smtClean="0">
                <a:latin typeface="Tahoma" pitchFamily="34" charset="0"/>
                <a:ea typeface="楷体_GB2312" pitchFamily="49" charset="-122"/>
              </a:rPr>
              <a:t>M</a:t>
            </a:r>
            <a:r>
              <a:rPr lang="zh-CN" altLang="en-US" sz="3200" dirty="0" smtClean="0">
                <a:latin typeface="Tahoma" pitchFamily="34" charset="0"/>
                <a:ea typeface="楷体_GB2312" pitchFamily="49" charset="-122"/>
              </a:rPr>
              <a:t>）</a:t>
            </a:r>
            <a:endParaRPr lang="en-US" altLang="zh-CN" sz="3200" dirty="0" smtClean="0">
              <a:latin typeface="Tahoma" pitchFamily="34" charset="0"/>
              <a:ea typeface="楷体_GB2312" pitchFamily="49" charset="-122"/>
            </a:endParaRPr>
          </a:p>
          <a:p>
            <a:pPr>
              <a:spcBef>
                <a:spcPct val="50000"/>
              </a:spcBef>
            </a:pPr>
            <a:r>
              <a:rPr lang="zh-CN" sz="3200" dirty="0" smtClean="0">
                <a:effectLst>
                  <a:outerShdw blurRad="38100" dist="38100" dir="2700000" algn="tl">
                    <a:srgbClr val="000000"/>
                  </a:outerShdw>
                </a:effectLst>
                <a:latin typeface="华文新魏" pitchFamily="2" charset="-122"/>
                <a:ea typeface="楷体_GB2312" pitchFamily="49" charset="-122"/>
              </a:rPr>
              <a:t>（</a:t>
            </a:r>
            <a:r>
              <a:rPr lang="zh-CN" sz="3200" dirty="0">
                <a:effectLst>
                  <a:outerShdw blurRad="38100" dist="38100" dir="2700000" algn="tl">
                    <a:srgbClr val="000000"/>
                  </a:outerShdw>
                </a:effectLst>
                <a:latin typeface="华文新魏" pitchFamily="2" charset="-122"/>
                <a:ea typeface="楷体_GB2312" pitchFamily="49" charset="-122"/>
              </a:rPr>
              <a:t>二）</a:t>
            </a:r>
            <a:r>
              <a:rPr lang="zh-CN" sz="3200" dirty="0">
                <a:latin typeface="Tahoma" pitchFamily="34" charset="0"/>
                <a:ea typeface="楷体_GB2312" pitchFamily="49" charset="-122"/>
              </a:rPr>
              <a:t>重型混杂物的</a:t>
            </a:r>
            <a:r>
              <a:rPr lang="zh-CN" sz="3200" dirty="0" smtClean="0">
                <a:latin typeface="Tahoma" pitchFamily="34" charset="0"/>
                <a:ea typeface="楷体_GB2312" pitchFamily="49" charset="-122"/>
              </a:rPr>
              <a:t>检查</a:t>
            </a:r>
            <a:r>
              <a:rPr lang="zh-CN" altLang="en-US" sz="3200" dirty="0" smtClean="0">
                <a:latin typeface="Tahoma" pitchFamily="34" charset="0"/>
                <a:ea typeface="楷体_GB2312" pitchFamily="49" charset="-122"/>
              </a:rPr>
              <a:t>（</a:t>
            </a:r>
            <a:r>
              <a:rPr lang="en-US" altLang="zh-CN" sz="3200" dirty="0" smtClean="0">
                <a:latin typeface="Tahoma" pitchFamily="34" charset="0"/>
                <a:ea typeface="楷体_GB2312" pitchFamily="49" charset="-122"/>
              </a:rPr>
              <a:t>m,m1,m2</a:t>
            </a:r>
            <a:r>
              <a:rPr lang="zh-CN" altLang="en-US" sz="3200" dirty="0" smtClean="0">
                <a:latin typeface="Tahoma" pitchFamily="34" charset="0"/>
                <a:ea typeface="楷体_GB2312" pitchFamily="49" charset="-122"/>
              </a:rPr>
              <a:t>）</a:t>
            </a:r>
            <a:endParaRPr lang="en-US" altLang="zh-CN" sz="3200" dirty="0" smtClean="0">
              <a:latin typeface="Tahoma" pitchFamily="34" charset="0"/>
              <a:ea typeface="楷体_GB2312" pitchFamily="49" charset="-122"/>
            </a:endParaRPr>
          </a:p>
          <a:p>
            <a:pPr>
              <a:spcBef>
                <a:spcPct val="50000"/>
              </a:spcBef>
            </a:pPr>
            <a:r>
              <a:rPr lang="zh-CN" altLang="en-US" sz="2000" dirty="0" smtClean="0">
                <a:effectLst>
                  <a:outerShdw blurRad="38100" dist="38100" dir="2700000" algn="tl">
                    <a:srgbClr val="C0C0C0"/>
                  </a:outerShdw>
                </a:effectLst>
                <a:latin typeface="黑体" pitchFamily="2" charset="-122"/>
                <a:ea typeface="黑体" pitchFamily="2" charset="-122"/>
              </a:rPr>
              <a:t>颗粒大小和重量明显大于供检种子</a:t>
            </a:r>
            <a:r>
              <a:rPr lang="zh-CN" altLang="zh-CN" sz="2000" dirty="0" smtClean="0">
                <a:effectLst>
                  <a:outerShdw blurRad="38100" dist="38100" dir="2700000" algn="tl">
                    <a:srgbClr val="C0C0C0"/>
                  </a:outerShdw>
                </a:effectLst>
                <a:latin typeface="黑体" pitchFamily="2" charset="-122"/>
                <a:ea typeface="黑体" pitchFamily="2" charset="-122"/>
              </a:rPr>
              <a:t>,</a:t>
            </a:r>
            <a:r>
              <a:rPr lang="zh-CN" altLang="en-US" sz="2000" dirty="0" smtClean="0">
                <a:effectLst>
                  <a:outerShdw blurRad="38100" dist="38100" dir="2700000" algn="tl">
                    <a:srgbClr val="C0C0C0"/>
                  </a:outerShdw>
                </a:effectLst>
                <a:latin typeface="黑体" pitchFamily="2" charset="-122"/>
                <a:ea typeface="黑体" pitchFamily="2" charset="-122"/>
              </a:rPr>
              <a:t>且对净度分析结果有严重影响的混杂物。</a:t>
            </a:r>
            <a:r>
              <a:rPr lang="zh-CN" altLang="en-US" sz="2000" dirty="0" smtClean="0">
                <a:solidFill>
                  <a:srgbClr val="FF3399"/>
                </a:solidFill>
                <a:effectLst>
                  <a:outerShdw blurRad="38100" dist="38100" dir="2700000" algn="tl">
                    <a:srgbClr val="C0C0C0"/>
                  </a:outerShdw>
                </a:effectLst>
                <a:latin typeface="黑体" pitchFamily="2" charset="-122"/>
                <a:ea typeface="黑体" pitchFamily="2" charset="-122"/>
              </a:rPr>
              <a:t>如土块、小石块或小粒种子中混有大粒种子</a:t>
            </a:r>
            <a:r>
              <a:rPr lang="zh-CN" altLang="en-US" sz="2000" dirty="0" smtClean="0">
                <a:solidFill>
                  <a:srgbClr val="FF3399"/>
                </a:solidFill>
                <a:effectLst>
                  <a:outerShdw blurRad="38100" dist="38100" dir="2700000" algn="tl">
                    <a:srgbClr val="C0C0C0"/>
                  </a:outerShdw>
                </a:effectLst>
                <a:latin typeface="黑体" pitchFamily="2" charset="-122"/>
                <a:ea typeface="黑体" pitchFamily="2" charset="-122"/>
              </a:rPr>
              <a:t>等</a:t>
            </a:r>
            <a:endParaRPr lang="zh-CN" sz="2000" dirty="0">
              <a:effectLst>
                <a:outerShdw blurRad="38100" dist="38100" dir="2700000" algn="tl">
                  <a:srgbClr val="000000"/>
                </a:outerShdw>
              </a:effectLst>
              <a:latin typeface="华文新魏" pitchFamily="2" charset="-122"/>
              <a:ea typeface="楷体_GB2312" pitchFamily="49" charset="-122"/>
            </a:endParaRPr>
          </a:p>
          <a:p>
            <a:pPr>
              <a:spcBef>
                <a:spcPct val="50000"/>
              </a:spcBef>
            </a:pPr>
            <a:r>
              <a:rPr lang="zh-CN" sz="3200" dirty="0">
                <a:effectLst>
                  <a:outerShdw blurRad="38100" dist="38100" dir="2700000" algn="tl">
                    <a:srgbClr val="000000"/>
                  </a:outerShdw>
                </a:effectLst>
                <a:latin typeface="华文新魏" pitchFamily="2" charset="-122"/>
                <a:ea typeface="楷体_GB2312" pitchFamily="49" charset="-122"/>
              </a:rPr>
              <a:t>（三）试验样品的分</a:t>
            </a:r>
            <a:r>
              <a:rPr lang="zh-CN" sz="3200" dirty="0" smtClean="0">
                <a:effectLst>
                  <a:outerShdw blurRad="38100" dist="38100" dir="2700000" algn="tl">
                    <a:srgbClr val="000000"/>
                  </a:outerShdw>
                </a:effectLst>
                <a:latin typeface="华文新魏" pitchFamily="2" charset="-122"/>
                <a:ea typeface="楷体_GB2312" pitchFamily="49" charset="-122"/>
              </a:rPr>
              <a:t>取</a:t>
            </a:r>
            <a:r>
              <a:rPr lang="en-US" altLang="zh-CN" sz="3200" dirty="0" smtClean="0">
                <a:effectLst>
                  <a:outerShdw blurRad="38100" dist="38100" dir="2700000" algn="tl">
                    <a:srgbClr val="000000"/>
                  </a:outerShdw>
                </a:effectLst>
                <a:latin typeface="华文新魏" pitchFamily="2" charset="-122"/>
                <a:ea typeface="楷体_GB2312" pitchFamily="49" charset="-122"/>
              </a:rPr>
              <a:t>(</a:t>
            </a:r>
            <a:r>
              <a:rPr lang="zh-CN" altLang="en-US" sz="3200" dirty="0" smtClean="0">
                <a:effectLst>
                  <a:outerShdw blurRad="38100" dist="38100" dir="2700000" algn="tl">
                    <a:srgbClr val="000000"/>
                  </a:outerShdw>
                </a:effectLst>
                <a:latin typeface="华文新魏" pitchFamily="2" charset="-122"/>
                <a:ea typeface="楷体_GB2312" pitchFamily="49" charset="-122"/>
              </a:rPr>
              <a:t>分样规则</a:t>
            </a:r>
            <a:r>
              <a:rPr lang="en-US" altLang="zh-CN" sz="3200" dirty="0" smtClean="0">
                <a:effectLst>
                  <a:outerShdw blurRad="38100" dist="38100" dir="2700000" algn="tl">
                    <a:srgbClr val="000000"/>
                  </a:outerShdw>
                </a:effectLst>
                <a:latin typeface="华文新魏" pitchFamily="2" charset="-122"/>
                <a:ea typeface="楷体_GB2312" pitchFamily="49" charset="-122"/>
              </a:rPr>
              <a:t>)</a:t>
            </a:r>
            <a:endParaRPr lang="zh-CN" sz="3200" dirty="0">
              <a:effectLst>
                <a:outerShdw blurRad="38100" dist="38100" dir="2700000" algn="tl">
                  <a:srgbClr val="000000"/>
                </a:outerShdw>
              </a:effectLst>
              <a:latin typeface="华文新魏" pitchFamily="2" charset="-122"/>
              <a:ea typeface="楷体_GB2312" pitchFamily="49" charset="-122"/>
            </a:endParaRPr>
          </a:p>
          <a:p>
            <a:pPr>
              <a:spcBef>
                <a:spcPct val="50000"/>
              </a:spcBef>
            </a:pPr>
            <a:r>
              <a:rPr lang="zh-CN" sz="3200" dirty="0">
                <a:effectLst>
                  <a:outerShdw blurRad="38100" dist="38100" dir="2700000" algn="tl">
                    <a:srgbClr val="000000"/>
                  </a:outerShdw>
                </a:effectLst>
                <a:latin typeface="华文新魏" pitchFamily="2" charset="-122"/>
                <a:ea typeface="楷体_GB2312" pitchFamily="49" charset="-122"/>
              </a:rPr>
              <a:t>（四）试样的</a:t>
            </a:r>
            <a:r>
              <a:rPr lang="zh-CN" sz="3200" dirty="0" smtClean="0">
                <a:effectLst>
                  <a:outerShdw blurRad="38100" dist="38100" dir="2700000" algn="tl">
                    <a:srgbClr val="000000"/>
                  </a:outerShdw>
                </a:effectLst>
                <a:latin typeface="华文新魏" pitchFamily="2" charset="-122"/>
                <a:ea typeface="楷体_GB2312" pitchFamily="49" charset="-122"/>
              </a:rPr>
              <a:t>分析</a:t>
            </a:r>
            <a:r>
              <a:rPr lang="zh-CN" altLang="en-US" sz="3200" dirty="0" smtClean="0">
                <a:effectLst>
                  <a:outerShdw blurRad="38100" dist="38100" dir="2700000" algn="tl">
                    <a:srgbClr val="000000"/>
                  </a:outerShdw>
                </a:effectLst>
                <a:latin typeface="华文新魏" pitchFamily="2" charset="-122"/>
                <a:ea typeface="楷体_GB2312" pitchFamily="49" charset="-122"/>
              </a:rPr>
              <a:t>（试验样品重量，净种子、其他植物种子、杂质）</a:t>
            </a:r>
            <a:endParaRPr lang="zh-CN" sz="3200" dirty="0">
              <a:effectLst>
                <a:outerShdw blurRad="38100" dist="38100" dir="2700000" algn="tl">
                  <a:srgbClr val="000000"/>
                </a:outerShdw>
              </a:effectLst>
              <a:latin typeface="华文新魏" pitchFamily="2" charset="-122"/>
              <a:ea typeface="楷体_GB2312" pitchFamily="49"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发芽实验</a:t>
            </a:r>
            <a:endParaRPr lang="zh-CN" altLang="en-US" dirty="0"/>
          </a:p>
        </p:txBody>
      </p:sp>
      <p:sp>
        <p:nvSpPr>
          <p:cNvPr id="4" name="Text Box 2"/>
          <p:cNvSpPr txBox="1">
            <a:spLocks noChangeArrowheads="1"/>
          </p:cNvSpPr>
          <p:nvPr/>
        </p:nvSpPr>
        <p:spPr bwMode="auto">
          <a:xfrm>
            <a:off x="428596" y="1571616"/>
            <a:ext cx="8382000" cy="3834896"/>
          </a:xfrm>
          <a:prstGeom prst="rect">
            <a:avLst/>
          </a:prstGeom>
          <a:noFill/>
          <a:ln w="9525">
            <a:noFill/>
            <a:miter lim="800000"/>
            <a:headEnd/>
            <a:tailEnd/>
          </a:ln>
          <a:effectLst/>
        </p:spPr>
        <p:txBody>
          <a:bodyPr>
            <a:spAutoFit/>
          </a:bodyPr>
          <a:lstStyle/>
          <a:p>
            <a:pPr>
              <a:spcBef>
                <a:spcPct val="80000"/>
              </a:spcBef>
            </a:pPr>
            <a:r>
              <a:rPr lang="zh-CN" sz="3200" b="1" dirty="0" smtClean="0">
                <a:solidFill>
                  <a:srgbClr val="CC00CC"/>
                </a:solidFill>
                <a:effectLst>
                  <a:outerShdw blurRad="38100" dist="38100" dir="2700000" algn="tl">
                    <a:srgbClr val="C0C0C0"/>
                  </a:outerShdw>
                </a:effectLst>
                <a:latin typeface="楷体_GB2312" pitchFamily="49" charset="-122"/>
                <a:ea typeface="楷体_GB2312" pitchFamily="49" charset="-122"/>
              </a:rPr>
              <a:t>发芽试验</a:t>
            </a:r>
            <a:r>
              <a:rPr lang="zh-CN" sz="3200" b="1" dirty="0">
                <a:solidFill>
                  <a:srgbClr val="CC00CC"/>
                </a:solidFill>
                <a:effectLst>
                  <a:outerShdw blurRad="38100" dist="38100" dir="2700000" algn="tl">
                    <a:srgbClr val="C0C0C0"/>
                  </a:outerShdw>
                </a:effectLst>
                <a:latin typeface="楷体_GB2312" pitchFamily="49" charset="-122"/>
                <a:ea typeface="楷体_GB2312" pitchFamily="49" charset="-122"/>
              </a:rPr>
              <a:t>初期和末期</a:t>
            </a:r>
            <a:r>
              <a:rPr lang="zh-CN" sz="3200" b="1" dirty="0">
                <a:latin typeface="楷体_GB2312" pitchFamily="49" charset="-122"/>
                <a:ea typeface="楷体_GB2312" pitchFamily="49" charset="-122"/>
              </a:rPr>
              <a:t>分次进行观察鉴定和记载，每株幼苗都必须按规定的标准进行鉴定</a:t>
            </a:r>
            <a:r>
              <a:rPr lang="zh-CN" sz="3200" b="1" dirty="0" smtClean="0">
                <a:latin typeface="楷体_GB2312" pitchFamily="49" charset="-122"/>
                <a:ea typeface="楷体_GB2312" pitchFamily="49" charset="-122"/>
              </a:rPr>
              <a:t>。</a:t>
            </a:r>
            <a:endParaRPr lang="zh-CN" sz="3200" b="1" dirty="0">
              <a:latin typeface="楷体_GB2312" pitchFamily="49" charset="-122"/>
              <a:ea typeface="楷体_GB2312" pitchFamily="49" charset="-122"/>
            </a:endParaRPr>
          </a:p>
          <a:p>
            <a:pPr>
              <a:spcBef>
                <a:spcPct val="80000"/>
              </a:spcBef>
              <a:buClr>
                <a:srgbClr val="008000"/>
              </a:buClr>
              <a:buSzPct val="65000"/>
              <a:buFont typeface="Wingdings" pitchFamily="2" charset="2"/>
              <a:buChar char="u"/>
            </a:pPr>
            <a:r>
              <a:rPr lang="zh-CN" sz="3200" b="1" dirty="0">
                <a:latin typeface="楷体_GB2312" pitchFamily="49" charset="-122"/>
                <a:ea typeface="楷体_GB2312" pitchFamily="49" charset="-122"/>
              </a:rPr>
              <a:t> </a:t>
            </a:r>
            <a:r>
              <a:rPr lang="zh-CN" altLang="en-US" sz="3200" b="1" dirty="0" smtClean="0">
                <a:latin typeface="楷体_GB2312" pitchFamily="49" charset="-122"/>
                <a:ea typeface="楷体_GB2312" pitchFamily="49" charset="-122"/>
              </a:rPr>
              <a:t>玉米：</a:t>
            </a:r>
            <a:r>
              <a:rPr lang="en-US" altLang="zh-CN" sz="3200" b="1" dirty="0" smtClean="0">
                <a:latin typeface="楷体_GB2312" pitchFamily="49" charset="-122"/>
                <a:ea typeface="楷体_GB2312" pitchFamily="49" charset="-122"/>
              </a:rPr>
              <a:t>200</a:t>
            </a:r>
            <a:r>
              <a:rPr lang="zh-CN" altLang="en-US" sz="3200" b="1" dirty="0" smtClean="0">
                <a:latin typeface="楷体_GB2312" pitchFamily="49" charset="-122"/>
                <a:ea typeface="楷体_GB2312" pitchFamily="49" charset="-122"/>
              </a:rPr>
              <a:t>粒，四次重复</a:t>
            </a:r>
            <a:endParaRPr lang="en-US" altLang="zh-CN" sz="3200" b="1" dirty="0" smtClean="0">
              <a:latin typeface="楷体_GB2312" pitchFamily="49" charset="-122"/>
              <a:ea typeface="楷体_GB2312" pitchFamily="49" charset="-122"/>
            </a:endParaRPr>
          </a:p>
          <a:p>
            <a:pPr>
              <a:spcBef>
                <a:spcPct val="80000"/>
              </a:spcBef>
              <a:buClr>
                <a:srgbClr val="008000"/>
              </a:buClr>
              <a:buSzPct val="65000"/>
              <a:buFont typeface="Wingdings" pitchFamily="2" charset="2"/>
              <a:buChar char="u"/>
            </a:pPr>
            <a:r>
              <a:rPr lang="zh-CN" sz="3200" b="1" dirty="0" smtClean="0">
                <a:latin typeface="楷体_GB2312" pitchFamily="49" charset="-122"/>
                <a:ea typeface="楷体_GB2312" pitchFamily="49" charset="-122"/>
              </a:rPr>
              <a:t>末</a:t>
            </a:r>
            <a:r>
              <a:rPr lang="zh-CN" sz="3200" b="1" dirty="0">
                <a:latin typeface="楷体_GB2312" pitchFamily="49" charset="-122"/>
                <a:ea typeface="楷体_GB2312" pitchFamily="49" charset="-122"/>
              </a:rPr>
              <a:t>次计数时，按</a:t>
            </a:r>
            <a:r>
              <a:rPr lang="zh-CN" sz="3200" b="1" dirty="0">
                <a:solidFill>
                  <a:srgbClr val="0000FF"/>
                </a:solidFill>
                <a:latin typeface="楷体_GB2312" pitchFamily="49" charset="-122"/>
                <a:ea typeface="楷体_GB2312" pitchFamily="49" charset="-122"/>
              </a:rPr>
              <a:t>正常幼苗、不正常幼苗、新鲜不发芽种子、硬实、死种子</a:t>
            </a:r>
            <a:r>
              <a:rPr lang="zh-CN" sz="3200" b="1" dirty="0">
                <a:latin typeface="楷体_GB2312" pitchFamily="49" charset="-122"/>
                <a:ea typeface="楷体_GB2312" pitchFamily="49" charset="-122"/>
              </a:rPr>
              <a:t>分类、计数和记载。</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2000" fill="hold"/>
                                        <p:tgtEl>
                                          <p:spTgt spid="4">
                                            <p:txEl>
                                              <p:pRg st="0" end="0"/>
                                            </p:txEl>
                                          </p:spTgt>
                                        </p:tgtEl>
                                        <p:attrNameLst>
                                          <p:attrName>ppt_x</p:attrName>
                                        </p:attrNameLst>
                                      </p:cBhvr>
                                      <p:tavLst>
                                        <p:tav tm="0">
                                          <p:val>
                                            <p:strVal val="#ppt_x-.2"/>
                                          </p:val>
                                        </p:tav>
                                        <p:tav tm="100000">
                                          <p:val>
                                            <p:strVal val="#ppt_x"/>
                                          </p:val>
                                        </p:tav>
                                      </p:tavLst>
                                    </p:anim>
                                    <p:anim calcmode="lin" valueType="num">
                                      <p:cBhvr>
                                        <p:cTn id="8" dur="2000" fill="hold"/>
                                        <p:tgtEl>
                                          <p:spTgt spid="4">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2000"/>
                                        <p:tgtEl>
                                          <p:spTgt spid="4">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 calcmode="lin" valueType="num">
                                      <p:cBhvr>
                                        <p:cTn id="14" dur="2000" fill="hold"/>
                                        <p:tgtEl>
                                          <p:spTgt spid="4">
                                            <p:txEl>
                                              <p:pRg st="1" end="1"/>
                                            </p:txEl>
                                          </p:spTgt>
                                        </p:tgtEl>
                                        <p:attrNameLst>
                                          <p:attrName>ppt_x</p:attrName>
                                        </p:attrNameLst>
                                      </p:cBhvr>
                                      <p:tavLst>
                                        <p:tav tm="0">
                                          <p:val>
                                            <p:strVal val="#ppt_x-.2"/>
                                          </p:val>
                                        </p:tav>
                                        <p:tav tm="100000">
                                          <p:val>
                                            <p:strVal val="#ppt_x"/>
                                          </p:val>
                                        </p:tav>
                                      </p:tavLst>
                                    </p:anim>
                                    <p:anim calcmode="lin" valueType="num">
                                      <p:cBhvr>
                                        <p:cTn id="15" dur="2000" fill="hold"/>
                                        <p:tgtEl>
                                          <p:spTgt spid="4">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2000"/>
                                        <p:tgtEl>
                                          <p:spTgt spid="4">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 calcmode="lin" valueType="num">
                                      <p:cBhvr>
                                        <p:cTn id="21" dur="2000" fill="hold"/>
                                        <p:tgtEl>
                                          <p:spTgt spid="4">
                                            <p:txEl>
                                              <p:pRg st="2" end="2"/>
                                            </p:txEl>
                                          </p:spTgt>
                                        </p:tgtEl>
                                        <p:attrNameLst>
                                          <p:attrName>ppt_x</p:attrName>
                                        </p:attrNameLst>
                                      </p:cBhvr>
                                      <p:tavLst>
                                        <p:tav tm="0">
                                          <p:val>
                                            <p:strVal val="#ppt_x-.2"/>
                                          </p:val>
                                        </p:tav>
                                        <p:tav tm="100000">
                                          <p:val>
                                            <p:strVal val="#ppt_x"/>
                                          </p:val>
                                        </p:tav>
                                      </p:tavLst>
                                    </p:anim>
                                    <p:anim calcmode="lin" valueType="num">
                                      <p:cBhvr>
                                        <p:cTn id="22" dur="2000" fill="hold"/>
                                        <p:tgtEl>
                                          <p:spTgt spid="4">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2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endParaRPr lang="zh-CN" altLang="en-US"/>
          </a:p>
        </p:txBody>
      </p:sp>
      <p:sp>
        <p:nvSpPr>
          <p:cNvPr id="3" name="内容占位符 2"/>
          <p:cNvSpPr>
            <a:spLocks noGrp="1"/>
          </p:cNvSpPr>
          <p:nvPr>
            <p:ph idx="1"/>
          </p:nvPr>
        </p:nvSpPr>
        <p:spPr>
          <a:xfrm>
            <a:off x="1266092" y="1600206"/>
            <a:ext cx="7315200" cy="4530725"/>
          </a:xfrm>
        </p:spPr>
        <p:txBody>
          <a:bodyPr/>
          <a:lstStyle/>
          <a:p>
            <a:r>
              <a:rPr lang="zh-CN" altLang="en-US" smtClean="0"/>
              <a:t>正常幼苗</a:t>
            </a:r>
            <a:endParaRPr lang="en-US" altLang="zh-CN" smtClean="0"/>
          </a:p>
          <a:p>
            <a:r>
              <a:rPr lang="zh-CN" altLang="en-US" smtClean="0"/>
              <a:t>不正常幼苗</a:t>
            </a:r>
            <a:endParaRPr lang="en-US" altLang="zh-CN" smtClean="0"/>
          </a:p>
          <a:p>
            <a:r>
              <a:rPr lang="zh-CN" altLang="en-US" smtClean="0"/>
              <a:t>新鲜未发芽种子</a:t>
            </a:r>
            <a:endParaRPr lang="en-US" altLang="zh-CN" smtClean="0"/>
          </a:p>
          <a:p>
            <a:r>
              <a:rPr lang="zh-CN" altLang="en-US" smtClean="0"/>
              <a:t>硬实种子         未发芽种子</a:t>
            </a:r>
            <a:endParaRPr lang="en-US" altLang="zh-CN" smtClean="0"/>
          </a:p>
          <a:p>
            <a:r>
              <a:rPr lang="zh-CN" altLang="en-US" smtClean="0"/>
              <a:t>死种子</a:t>
            </a:r>
            <a:endParaRPr lang="en-US" altLang="zh-CN" smtClean="0"/>
          </a:p>
          <a:p>
            <a:endParaRPr lang="en-US" altLang="zh-CN" smtClean="0"/>
          </a:p>
          <a:p>
            <a:pPr>
              <a:buFont typeface="Wingdings" pitchFamily="2" charset="2"/>
              <a:buNone/>
            </a:pPr>
            <a:r>
              <a:rPr lang="zh-CN" altLang="en-US" sz="2400" smtClean="0">
                <a:latin typeface="华文新魏" pitchFamily="2" charset="-122"/>
                <a:ea typeface="华文新魏" pitchFamily="2" charset="-122"/>
              </a:rPr>
              <a:t>     硬实：由于种被不透水而不能吸胀发芽的种子</a:t>
            </a:r>
            <a:endParaRPr lang="en-US" altLang="zh-CN" sz="2400" smtClean="0">
              <a:latin typeface="华文新魏" pitchFamily="2" charset="-122"/>
              <a:ea typeface="华文新魏" pitchFamily="2" charset="-122"/>
            </a:endParaRPr>
          </a:p>
          <a:p>
            <a:endParaRPr lang="zh-CN" altLang="en-US" smtClean="0"/>
          </a:p>
        </p:txBody>
      </p:sp>
      <p:sp>
        <p:nvSpPr>
          <p:cNvPr id="4" name="右大括号 3"/>
          <p:cNvSpPr/>
          <p:nvPr/>
        </p:nvSpPr>
        <p:spPr>
          <a:xfrm>
            <a:off x="4572003" y="3048000"/>
            <a:ext cx="140677" cy="1600200"/>
          </a:xfrm>
          <a:prstGeom prst="rightBrace">
            <a:avLst/>
          </a:prstGeom>
          <a:ln w="22225">
            <a:solidFill>
              <a:srgbClr val="0000F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checkerboard(across)">
                                      <p:cBhvr>
                                        <p:cTn id="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endParaRPr lang="zh-CN" altLang="en-US" dirty="0"/>
          </a:p>
        </p:txBody>
      </p:sp>
      <p:sp>
        <p:nvSpPr>
          <p:cNvPr id="102403" name="内容占位符 2"/>
          <p:cNvSpPr>
            <a:spLocks noGrp="1"/>
          </p:cNvSpPr>
          <p:nvPr>
            <p:ph idx="1"/>
          </p:nvPr>
        </p:nvSpPr>
        <p:spPr/>
        <p:txBody>
          <a:bodyPr/>
          <a:lstStyle/>
          <a:p>
            <a:endParaRPr lang="zh-CN" altLang="en-US" smtClean="0"/>
          </a:p>
        </p:txBody>
      </p:sp>
      <p:pic>
        <p:nvPicPr>
          <p:cNvPr id="102404" name="Picture 3"/>
          <p:cNvPicPr>
            <a:picLocks noChangeAspect="1" noChangeArrowheads="1"/>
          </p:cNvPicPr>
          <p:nvPr/>
        </p:nvPicPr>
        <p:blipFill>
          <a:blip r:embed="rId2"/>
          <a:srcRect/>
          <a:stretch>
            <a:fillRect/>
          </a:stretch>
        </p:blipFill>
        <p:spPr bwMode="auto">
          <a:xfrm>
            <a:off x="214282" y="1142984"/>
            <a:ext cx="5994168" cy="4329121"/>
          </a:xfrm>
          <a:prstGeom prst="rect">
            <a:avLst/>
          </a:prstGeom>
          <a:noFill/>
          <a:ln w="9525">
            <a:noFill/>
            <a:miter lim="800000"/>
            <a:headEnd/>
            <a:tailEnd/>
          </a:ln>
        </p:spPr>
      </p:pic>
      <p:sp>
        <p:nvSpPr>
          <p:cNvPr id="5" name="矩形 4"/>
          <p:cNvSpPr/>
          <p:nvPr/>
        </p:nvSpPr>
        <p:spPr>
          <a:xfrm>
            <a:off x="6143636" y="2071678"/>
            <a:ext cx="2857520" cy="2554545"/>
          </a:xfrm>
          <a:prstGeom prst="rect">
            <a:avLst/>
          </a:prstGeom>
        </p:spPr>
        <p:txBody>
          <a:bodyPr wrap="square">
            <a:spAutoFit/>
          </a:bodyPr>
          <a:lstStyle/>
          <a:p>
            <a:r>
              <a:rPr lang="zh-CN" altLang="en-US" sz="3200" dirty="0" smtClean="0">
                <a:latin typeface="楷体_GB2312" pitchFamily="49" charset="-122"/>
                <a:ea typeface="楷体_GB2312" pitchFamily="49" charset="-122"/>
              </a:rPr>
              <a:t>玉米完整幼苗应具有初生根、不定根、中胚轴、胚芽鞘和绿色初生叶。</a:t>
            </a:r>
            <a:endParaRPr lang="zh-CN" altLang="en-US" sz="32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endParaRPr lang="zh-CN" altLang="en-US"/>
          </a:p>
        </p:txBody>
      </p:sp>
      <p:pic>
        <p:nvPicPr>
          <p:cNvPr id="126979" name="Picture 2"/>
          <p:cNvPicPr>
            <a:picLocks noChangeAspect="1" noChangeArrowheads="1"/>
          </p:cNvPicPr>
          <p:nvPr/>
        </p:nvPicPr>
        <p:blipFill>
          <a:blip r:embed="rId2"/>
          <a:srcRect/>
          <a:stretch>
            <a:fillRect/>
          </a:stretch>
        </p:blipFill>
        <p:spPr bwMode="auto">
          <a:xfrm>
            <a:off x="703385" y="228601"/>
            <a:ext cx="4844562" cy="3205163"/>
          </a:xfrm>
          <a:prstGeom prst="rect">
            <a:avLst/>
          </a:prstGeom>
          <a:noFill/>
          <a:ln w="9525">
            <a:noFill/>
            <a:miter lim="800000"/>
            <a:headEnd/>
            <a:tailEnd/>
          </a:ln>
        </p:spPr>
      </p:pic>
      <p:pic>
        <p:nvPicPr>
          <p:cNvPr id="126980" name="Picture 3"/>
          <p:cNvPicPr>
            <a:picLocks noGrp="1" noChangeAspect="1" noChangeArrowheads="1"/>
          </p:cNvPicPr>
          <p:nvPr>
            <p:ph idx="1"/>
          </p:nvPr>
        </p:nvPicPr>
        <p:blipFill>
          <a:blip r:embed="rId3"/>
          <a:srcRect/>
          <a:stretch>
            <a:fillRect/>
          </a:stretch>
        </p:blipFill>
        <p:spPr>
          <a:xfrm>
            <a:off x="3587263" y="3541716"/>
            <a:ext cx="4932485" cy="3316287"/>
          </a:xfrm>
          <a:noFill/>
        </p:spPr>
      </p:pic>
      <p:sp>
        <p:nvSpPr>
          <p:cNvPr id="6" name="椭圆 5"/>
          <p:cNvSpPr/>
          <p:nvPr/>
        </p:nvSpPr>
        <p:spPr bwMode="auto">
          <a:xfrm>
            <a:off x="7033847" y="1828800"/>
            <a:ext cx="1336431" cy="609600"/>
          </a:xfrm>
          <a:prstGeom prst="ellipse">
            <a:avLst/>
          </a:prstGeom>
          <a:solidFill>
            <a:srgbClr val="99FFCC"/>
          </a:solidFill>
          <a:ln w="28575" cmpd="sng">
            <a:solidFill>
              <a:schemeClr val="tx1"/>
            </a:solidFill>
            <a:miter lim="800000"/>
            <a:headEnd/>
            <a:tailEnd/>
          </a:ln>
          <a:effectLst/>
        </p:spPr>
        <p:txBody>
          <a:bodyPr wrap="none" anchor="ctr"/>
          <a:lstStyle/>
          <a:p>
            <a:pPr algn="ctr">
              <a:defRPr/>
            </a:pPr>
            <a:r>
              <a:rPr lang="zh-CN" altLang="en-US" sz="3600" b="1" dirty="0">
                <a:solidFill>
                  <a:srgbClr val="9900CC"/>
                </a:solidFill>
                <a:effectLst>
                  <a:outerShdw blurRad="38100" dist="38100" dir="2700000" algn="tl">
                    <a:srgbClr val="000000"/>
                  </a:outerShdw>
                </a:effectLst>
                <a:ea typeface="黑体" pitchFamily="2" charset="-122"/>
              </a:rPr>
              <a:t>玉米</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Text Box 3"/>
          <p:cNvSpPr txBox="1">
            <a:spLocks noChangeArrowheads="1"/>
          </p:cNvSpPr>
          <p:nvPr/>
        </p:nvSpPr>
        <p:spPr bwMode="auto">
          <a:xfrm>
            <a:off x="1125415" y="2133605"/>
            <a:ext cx="7174523" cy="3293209"/>
          </a:xfrm>
          <a:prstGeom prst="rect">
            <a:avLst/>
          </a:prstGeom>
          <a:noFill/>
          <a:ln w="9525">
            <a:noFill/>
            <a:miter lim="800000"/>
            <a:headEnd/>
            <a:tailEnd/>
          </a:ln>
          <a:effectLst/>
        </p:spPr>
        <p:txBody>
          <a:bodyPr>
            <a:spAutoFit/>
          </a:bodyPr>
          <a:lstStyle/>
          <a:p>
            <a:pPr>
              <a:spcBef>
                <a:spcPct val="50000"/>
              </a:spcBef>
              <a:buClr>
                <a:srgbClr val="FF0066"/>
              </a:buClr>
              <a:buSzPct val="65000"/>
              <a:buFont typeface="Wingdings" pitchFamily="2" charset="2"/>
              <a:buChar char="u"/>
            </a:pPr>
            <a:r>
              <a:rPr lang="zh-CN" altLang="zh-CN" sz="3200" b="1" dirty="0">
                <a:latin typeface="楷体_GB2312" pitchFamily="49" charset="-122"/>
                <a:ea typeface="楷体_GB2312" pitchFamily="49" charset="-122"/>
              </a:rPr>
              <a:t> </a:t>
            </a:r>
            <a:r>
              <a:rPr lang="zh-CN" sz="3200" b="1" dirty="0">
                <a:latin typeface="楷体_GB2312" pitchFamily="49" charset="-122"/>
                <a:ea typeface="楷体_GB2312" pitchFamily="49" charset="-122"/>
              </a:rPr>
              <a:t>试验结果以正常幼苗数的百分率表示。</a:t>
            </a:r>
          </a:p>
          <a:p>
            <a:pPr>
              <a:spcBef>
                <a:spcPct val="50000"/>
              </a:spcBef>
              <a:buClr>
                <a:srgbClr val="FF0066"/>
              </a:buClr>
              <a:buSzPct val="65000"/>
              <a:buFont typeface="Wingdings" pitchFamily="2" charset="2"/>
              <a:buChar char="u"/>
            </a:pPr>
            <a:r>
              <a:rPr lang="zh-CN" sz="3200" b="1" dirty="0">
                <a:latin typeface="楷体_GB2312" pitchFamily="49" charset="-122"/>
                <a:ea typeface="楷体_GB2312" pitchFamily="49" charset="-122"/>
              </a:rPr>
              <a:t> 当一个试验的四次重复（每个重复以</a:t>
            </a:r>
            <a:r>
              <a:rPr lang="zh-CN" altLang="zh-CN" sz="3200" b="1" dirty="0">
                <a:latin typeface="楷体_GB2312" pitchFamily="49" charset="-122"/>
                <a:ea typeface="楷体_GB2312" pitchFamily="49" charset="-122"/>
              </a:rPr>
              <a:t>100</a:t>
            </a:r>
            <a:r>
              <a:rPr lang="zh-CN" sz="3200" b="1" dirty="0">
                <a:latin typeface="楷体_GB2312" pitchFamily="49" charset="-122"/>
                <a:ea typeface="楷体_GB2312" pitchFamily="49" charset="-122"/>
              </a:rPr>
              <a:t>粒计）正常幼苗百分率</a:t>
            </a:r>
            <a:r>
              <a:rPr lang="zh-CN" sz="3200" b="1" dirty="0">
                <a:solidFill>
                  <a:srgbClr val="008000"/>
                </a:solidFill>
                <a:effectLst>
                  <a:outerShdw blurRad="38100" dist="38100" dir="2700000" algn="tl">
                    <a:srgbClr val="C0C0C0"/>
                  </a:outerShdw>
                </a:effectLst>
                <a:latin typeface="楷体_GB2312" pitchFamily="49" charset="-122"/>
                <a:ea typeface="楷体_GB2312" pitchFamily="49" charset="-122"/>
              </a:rPr>
              <a:t>（最高与最低差值）</a:t>
            </a:r>
            <a:r>
              <a:rPr lang="zh-CN" sz="3200" b="1" dirty="0">
                <a:latin typeface="楷体_GB2312" pitchFamily="49" charset="-122"/>
                <a:ea typeface="楷体_GB2312" pitchFamily="49" charset="-122"/>
              </a:rPr>
              <a:t>都在</a:t>
            </a:r>
            <a:r>
              <a:rPr lang="zh-CN" sz="3200" b="1" dirty="0">
                <a:solidFill>
                  <a:srgbClr val="008000"/>
                </a:solidFill>
                <a:effectLst>
                  <a:outerShdw blurRad="38100" dist="38100" dir="2700000" algn="tl">
                    <a:srgbClr val="C0C0C0"/>
                  </a:outerShdw>
                </a:effectLst>
                <a:latin typeface="楷体_GB2312" pitchFamily="49" charset="-122"/>
                <a:ea typeface="楷体_GB2312" pitchFamily="49" charset="-122"/>
              </a:rPr>
              <a:t>最大容许差距内</a:t>
            </a:r>
            <a:r>
              <a:rPr lang="zh-CN" sz="3200" b="1" dirty="0">
                <a:latin typeface="楷体_GB2312" pitchFamily="49" charset="-122"/>
                <a:ea typeface="楷体_GB2312" pitchFamily="49" charset="-122"/>
              </a:rPr>
              <a:t>，则其平均数表示发芽百分率。</a:t>
            </a:r>
          </a:p>
        </p:txBody>
      </p:sp>
      <p:sp>
        <p:nvSpPr>
          <p:cNvPr id="4" name="标题 3"/>
          <p:cNvSpPr>
            <a:spLocks noGrp="1"/>
          </p:cNvSpPr>
          <p:nvPr>
            <p:ph type="title"/>
          </p:nvPr>
        </p:nvSpPr>
        <p:spPr/>
        <p:txBody>
          <a:bodyPr/>
          <a:lstStyle/>
          <a:p>
            <a:endParaRPr lang="zh-CN" altLang="en-US"/>
          </a:p>
        </p:txBody>
      </p:sp>
      <p:sp>
        <p:nvSpPr>
          <p:cNvPr id="5" name="Rectangle 3"/>
          <p:cNvSpPr>
            <a:spLocks noChangeArrowheads="1"/>
          </p:cNvSpPr>
          <p:nvPr/>
        </p:nvSpPr>
        <p:spPr bwMode="auto">
          <a:xfrm>
            <a:off x="1688123" y="5410201"/>
            <a:ext cx="3752950" cy="707886"/>
          </a:xfrm>
          <a:prstGeom prst="rect">
            <a:avLst/>
          </a:prstGeom>
          <a:noFill/>
          <a:ln w="9525">
            <a:noFill/>
            <a:miter lim="800000"/>
            <a:headEnd/>
            <a:tailEnd/>
          </a:ln>
          <a:effectLst/>
        </p:spPr>
        <p:txBody>
          <a:bodyPr wrap="none">
            <a:spAutoFit/>
          </a:bodyPr>
          <a:lstStyle/>
          <a:p>
            <a:r>
              <a:rPr lang="zh-CN" sz="4000" b="1" dirty="0">
                <a:solidFill>
                  <a:srgbClr val="008000"/>
                </a:solidFill>
                <a:effectLst>
                  <a:outerShdw blurRad="38100" dist="38100" dir="2700000" algn="tl">
                    <a:srgbClr val="C0C0C0"/>
                  </a:outerShdw>
                </a:effectLst>
                <a:latin typeface="Garamond" pitchFamily="18" charset="0"/>
                <a:ea typeface="黑体" pitchFamily="2" charset="-122"/>
              </a:rPr>
              <a:t>例题见教材</a:t>
            </a:r>
            <a:r>
              <a:rPr lang="zh-CN" altLang="zh-CN" sz="4000" b="1" dirty="0">
                <a:solidFill>
                  <a:srgbClr val="008000"/>
                </a:solidFill>
                <a:effectLst>
                  <a:outerShdw blurRad="38100" dist="38100" dir="2700000" algn="tl">
                    <a:srgbClr val="C0C0C0"/>
                  </a:outerShdw>
                </a:effectLst>
                <a:latin typeface="Garamond" pitchFamily="18" charset="0"/>
                <a:ea typeface="黑体" pitchFamily="2" charset="-122"/>
              </a:rPr>
              <a:t>72</a:t>
            </a:r>
            <a:r>
              <a:rPr lang="zh-CN" sz="4000" b="1" dirty="0">
                <a:solidFill>
                  <a:srgbClr val="008000"/>
                </a:solidFill>
                <a:effectLst>
                  <a:outerShdw blurRad="38100" dist="38100" dir="2700000" algn="tl">
                    <a:srgbClr val="C0C0C0"/>
                  </a:outerShdw>
                </a:effectLst>
                <a:latin typeface="Garamond" pitchFamily="18" charset="0"/>
                <a:ea typeface="黑体" pitchFamily="2" charset="-122"/>
              </a:rPr>
              <a:t>页</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nodeType="clickEffect">
                                  <p:stCondLst>
                                    <p:cond delay="0"/>
                                  </p:stCondLst>
                                  <p:childTnLst>
                                    <p:set>
                                      <p:cBhvr>
                                        <p:cTn id="6" dur="1" fill="hold">
                                          <p:stCondLst>
                                            <p:cond delay="0"/>
                                          </p:stCondLst>
                                        </p:cTn>
                                        <p:tgtEl>
                                          <p:spTgt spid="43011">
                                            <p:txEl>
                                              <p:pRg st="0" end="0"/>
                                            </p:txEl>
                                          </p:spTgt>
                                        </p:tgtEl>
                                        <p:attrNameLst>
                                          <p:attrName>style.visibility</p:attrName>
                                        </p:attrNameLst>
                                      </p:cBhvr>
                                      <p:to>
                                        <p:strVal val="visible"/>
                                      </p:to>
                                    </p:set>
                                    <p:animEffect transition="in" filter="slide(fromTop)">
                                      <p:cBhvr>
                                        <p:cTn id="7" dur="2000"/>
                                        <p:tgtEl>
                                          <p:spTgt spid="430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nodeType="clickEffect">
                                  <p:stCondLst>
                                    <p:cond delay="0"/>
                                  </p:stCondLst>
                                  <p:childTnLst>
                                    <p:set>
                                      <p:cBhvr>
                                        <p:cTn id="11" dur="1" fill="hold">
                                          <p:stCondLst>
                                            <p:cond delay="0"/>
                                          </p:stCondLst>
                                        </p:cTn>
                                        <p:tgtEl>
                                          <p:spTgt spid="43011">
                                            <p:txEl>
                                              <p:pRg st="1" end="1"/>
                                            </p:txEl>
                                          </p:spTgt>
                                        </p:tgtEl>
                                        <p:attrNameLst>
                                          <p:attrName>style.visibility</p:attrName>
                                        </p:attrNameLst>
                                      </p:cBhvr>
                                      <p:to>
                                        <p:strVal val="visible"/>
                                      </p:to>
                                    </p:set>
                                    <p:animEffect transition="in" filter="slide(fromTop)">
                                      <p:cBhvr>
                                        <p:cTn id="12" dur="2000"/>
                                        <p:tgtEl>
                                          <p:spTgt spid="430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9" presetClass="entr" presetSubtype="0" decel="10000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1000" fill="hold"/>
                                        <p:tgtEl>
                                          <p:spTgt spid="5"/>
                                        </p:tgtEl>
                                        <p:attrNameLst>
                                          <p:attrName>ppt_w</p:attrName>
                                        </p:attrNameLst>
                                      </p:cBhvr>
                                      <p:tavLst>
                                        <p:tav tm="0">
                                          <p:val>
                                            <p:fltVal val="0"/>
                                          </p:val>
                                        </p:tav>
                                        <p:tav tm="100000">
                                          <p:val>
                                            <p:strVal val="#ppt_w"/>
                                          </p:val>
                                        </p:tav>
                                      </p:tavLst>
                                    </p:anim>
                                    <p:anim calcmode="lin" valueType="num">
                                      <p:cBhvr>
                                        <p:cTn id="18" dur="1000" fill="hold"/>
                                        <p:tgtEl>
                                          <p:spTgt spid="5"/>
                                        </p:tgtEl>
                                        <p:attrNameLst>
                                          <p:attrName>ppt_h</p:attrName>
                                        </p:attrNameLst>
                                      </p:cBhvr>
                                      <p:tavLst>
                                        <p:tav tm="0">
                                          <p:val>
                                            <p:fltVal val="0"/>
                                          </p:val>
                                        </p:tav>
                                        <p:tav tm="100000">
                                          <p:val>
                                            <p:strVal val="#ppt_h"/>
                                          </p:val>
                                        </p:tav>
                                      </p:tavLst>
                                    </p:anim>
                                    <p:anim calcmode="lin" valueType="num">
                                      <p:cBhvr>
                                        <p:cTn id="19" dur="1000" fill="hold"/>
                                        <p:tgtEl>
                                          <p:spTgt spid="5"/>
                                        </p:tgtEl>
                                        <p:attrNameLst>
                                          <p:attrName>style.rotation</p:attrName>
                                        </p:attrNameLst>
                                      </p:cBhvr>
                                      <p:tavLst>
                                        <p:tav tm="0">
                                          <p:val>
                                            <p:fltVal val="360"/>
                                          </p:val>
                                        </p:tav>
                                        <p:tav tm="100000">
                                          <p:val>
                                            <p:fltVal val="0"/>
                                          </p:val>
                                        </p:tav>
                                      </p:tavLst>
                                    </p:anim>
                                    <p:animEffect transition="in" filter="fade">
                                      <p:cBhvr>
                                        <p:cTn id="2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Box 2"/>
          <p:cNvSpPr txBox="1">
            <a:spLocks noChangeArrowheads="1"/>
          </p:cNvSpPr>
          <p:nvPr/>
        </p:nvSpPr>
        <p:spPr bwMode="auto">
          <a:xfrm>
            <a:off x="1071538" y="1000110"/>
            <a:ext cx="7186246" cy="4524315"/>
          </a:xfrm>
          <a:prstGeom prst="rect">
            <a:avLst/>
          </a:prstGeom>
          <a:noFill/>
          <a:ln w="9525">
            <a:noFill/>
            <a:miter lim="800000"/>
            <a:headEnd/>
            <a:tailEnd/>
          </a:ln>
          <a:effectLst/>
        </p:spPr>
        <p:txBody>
          <a:bodyPr>
            <a:spAutoFit/>
          </a:bodyPr>
          <a:lstStyle/>
          <a:p>
            <a:pPr>
              <a:spcBef>
                <a:spcPct val="50000"/>
              </a:spcBef>
              <a:buClr>
                <a:srgbClr val="FF0066"/>
              </a:buClr>
              <a:buSzPct val="65000"/>
              <a:buFont typeface="Wingdings" pitchFamily="2" charset="2"/>
              <a:buChar char="u"/>
            </a:pPr>
            <a:endParaRPr lang="zh-CN" altLang="zh-CN" sz="3200" b="1" dirty="0">
              <a:latin typeface="楷体_GB2312" pitchFamily="49" charset="-122"/>
              <a:ea typeface="楷体_GB2312" pitchFamily="49" charset="-122"/>
            </a:endParaRPr>
          </a:p>
          <a:p>
            <a:pPr>
              <a:spcBef>
                <a:spcPct val="50000"/>
              </a:spcBef>
              <a:buClr>
                <a:srgbClr val="FF0066"/>
              </a:buClr>
              <a:buSzPct val="65000"/>
              <a:buFont typeface="Wingdings" pitchFamily="2" charset="2"/>
              <a:buChar char="u"/>
            </a:pPr>
            <a:r>
              <a:rPr lang="zh-CN" altLang="zh-CN" sz="3200" b="1" dirty="0">
                <a:latin typeface="楷体_GB2312" pitchFamily="49" charset="-122"/>
                <a:ea typeface="楷体_GB2312" pitchFamily="49" charset="-122"/>
              </a:rPr>
              <a:t> </a:t>
            </a:r>
            <a:r>
              <a:rPr lang="zh-CN" sz="3200" b="1" dirty="0">
                <a:latin typeface="楷体_GB2312" pitchFamily="49" charset="-122"/>
                <a:ea typeface="楷体_GB2312" pitchFamily="49" charset="-122"/>
              </a:rPr>
              <a:t>不正常幼苗、硬实、新鲜不发芽种子和死种子的百分率按四次重复平均数计算。</a:t>
            </a:r>
          </a:p>
          <a:p>
            <a:pPr>
              <a:spcBef>
                <a:spcPct val="50000"/>
              </a:spcBef>
              <a:buClr>
                <a:srgbClr val="FF0066"/>
              </a:buClr>
              <a:buSzPct val="65000"/>
              <a:buFont typeface="Wingdings" pitchFamily="2" charset="2"/>
              <a:buChar char="u"/>
            </a:pPr>
            <a:r>
              <a:rPr lang="zh-CN" sz="3200" b="1" dirty="0">
                <a:latin typeface="楷体_GB2312" pitchFamily="49" charset="-122"/>
                <a:ea typeface="楷体_GB2312" pitchFamily="49" charset="-122"/>
              </a:rPr>
              <a:t> 正常幼苗、不正常幼苗和未发芽种子百分率的</a:t>
            </a:r>
            <a:r>
              <a:rPr lang="zh-CN" sz="3200" b="1" dirty="0">
                <a:solidFill>
                  <a:srgbClr val="FF0066"/>
                </a:solidFill>
                <a:effectLst>
                  <a:outerShdw blurRad="38100" dist="38100" dir="2700000" algn="tl">
                    <a:srgbClr val="C0C0C0"/>
                  </a:outerShdw>
                </a:effectLst>
                <a:latin typeface="楷体_GB2312" pitchFamily="49" charset="-122"/>
                <a:ea typeface="楷体_GB2312" pitchFamily="49" charset="-122"/>
              </a:rPr>
              <a:t>总和必须为</a:t>
            </a:r>
            <a:r>
              <a:rPr lang="zh-CN" altLang="zh-CN" sz="3200" b="1" dirty="0">
                <a:solidFill>
                  <a:srgbClr val="FF0066"/>
                </a:solidFill>
                <a:effectLst>
                  <a:outerShdw blurRad="38100" dist="38100" dir="2700000" algn="tl">
                    <a:srgbClr val="C0C0C0"/>
                  </a:outerShdw>
                </a:effectLst>
                <a:latin typeface="楷体_GB2312" pitchFamily="49" charset="-122"/>
                <a:ea typeface="楷体_GB2312" pitchFamily="49" charset="-122"/>
              </a:rPr>
              <a:t>100</a:t>
            </a:r>
            <a:r>
              <a:rPr lang="zh-CN" sz="3200" b="1" dirty="0">
                <a:latin typeface="楷体_GB2312" pitchFamily="49" charset="-122"/>
                <a:ea typeface="楷体_GB2312" pitchFamily="49" charset="-122"/>
              </a:rPr>
              <a:t>，平均百分率</a:t>
            </a:r>
            <a:r>
              <a:rPr lang="zh-CN" sz="3200" b="1" dirty="0">
                <a:solidFill>
                  <a:srgbClr val="FF0066"/>
                </a:solidFill>
                <a:effectLst>
                  <a:outerShdw blurRad="38100" dist="38100" dir="2700000" algn="tl">
                    <a:srgbClr val="C0C0C0"/>
                  </a:outerShdw>
                </a:effectLst>
                <a:latin typeface="楷体_GB2312" pitchFamily="49" charset="-122"/>
                <a:ea typeface="楷体_GB2312" pitchFamily="49" charset="-122"/>
              </a:rPr>
              <a:t>修约</a:t>
            </a:r>
            <a:r>
              <a:rPr lang="zh-CN" sz="3200" b="1" dirty="0">
                <a:latin typeface="楷体_GB2312" pitchFamily="49" charset="-122"/>
                <a:ea typeface="楷体_GB2312" pitchFamily="49" charset="-122"/>
              </a:rPr>
              <a:t>到最近似的整数，修约</a:t>
            </a:r>
            <a:r>
              <a:rPr lang="zh-CN" altLang="zh-CN" sz="3200" b="1" dirty="0">
                <a:latin typeface="楷体_GB2312" pitchFamily="49" charset="-122"/>
                <a:ea typeface="楷体_GB2312" pitchFamily="49" charset="-122"/>
              </a:rPr>
              <a:t>0.5</a:t>
            </a:r>
            <a:r>
              <a:rPr lang="zh-CN" sz="3200" b="1" dirty="0">
                <a:latin typeface="楷体_GB2312" pitchFamily="49" charset="-122"/>
                <a:ea typeface="楷体_GB2312" pitchFamily="49" charset="-122"/>
              </a:rPr>
              <a:t>进入最大值中。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4034">
                                            <p:txEl>
                                              <p:pRg st="1" end="1"/>
                                            </p:txEl>
                                          </p:spTgt>
                                        </p:tgtEl>
                                        <p:attrNameLst>
                                          <p:attrName>style.visibility</p:attrName>
                                        </p:attrNameLst>
                                      </p:cBhvr>
                                      <p:to>
                                        <p:strVal val="visible"/>
                                      </p:to>
                                    </p:set>
                                    <p:animEffect transition="in" filter="slide(fromBottom)">
                                      <p:cBhvr>
                                        <p:cTn id="7" dur="2000"/>
                                        <p:tgtEl>
                                          <p:spTgt spid="4403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44034">
                                            <p:txEl>
                                              <p:pRg st="2" end="2"/>
                                            </p:txEl>
                                          </p:spTgt>
                                        </p:tgtEl>
                                        <p:attrNameLst>
                                          <p:attrName>style.visibility</p:attrName>
                                        </p:attrNameLst>
                                      </p:cBhvr>
                                      <p:to>
                                        <p:strVal val="visible"/>
                                      </p:to>
                                    </p:set>
                                    <p:animEffect transition="in" filter="slide(fromBottom)">
                                      <p:cBhvr>
                                        <p:cTn id="12" dur="2000"/>
                                        <p:tgtEl>
                                          <p:spTgt spid="4403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Text Box 3"/>
          <p:cNvSpPr txBox="1">
            <a:spLocks noChangeArrowheads="1"/>
          </p:cNvSpPr>
          <p:nvPr/>
        </p:nvSpPr>
        <p:spPr bwMode="auto">
          <a:xfrm>
            <a:off x="1195754" y="1828802"/>
            <a:ext cx="7192108" cy="4031873"/>
          </a:xfrm>
          <a:prstGeom prst="rect">
            <a:avLst/>
          </a:prstGeom>
          <a:noFill/>
          <a:ln w="9525">
            <a:noFill/>
            <a:miter lim="800000"/>
            <a:headEnd/>
            <a:tailEnd/>
          </a:ln>
          <a:effectLst/>
        </p:spPr>
        <p:txBody>
          <a:bodyPr>
            <a:spAutoFit/>
          </a:bodyPr>
          <a:lstStyle/>
          <a:p>
            <a:pPr>
              <a:spcBef>
                <a:spcPct val="50000"/>
              </a:spcBef>
              <a:buClr>
                <a:srgbClr val="008000"/>
              </a:buClr>
              <a:buSzPct val="65000"/>
              <a:buFont typeface="Wingdings" pitchFamily="2" charset="2"/>
              <a:buChar char="u"/>
            </a:pPr>
            <a:r>
              <a:rPr lang="zh-CN" altLang="zh-CN" sz="3200" b="1" dirty="0">
                <a:latin typeface="楷体_GB2312" pitchFamily="49" charset="-122"/>
                <a:ea typeface="楷体_GB2312" pitchFamily="49" charset="-122"/>
              </a:rPr>
              <a:t> </a:t>
            </a:r>
            <a:r>
              <a:rPr lang="zh-CN" sz="3200" b="1" dirty="0">
                <a:latin typeface="楷体_GB2312" pitchFamily="49" charset="-122"/>
                <a:ea typeface="楷体_GB2312" pitchFamily="49" charset="-122"/>
              </a:rPr>
              <a:t>填报发芽结果时，须填报</a:t>
            </a:r>
            <a:r>
              <a:rPr lang="zh-CN" sz="3200" b="1" dirty="0">
                <a:solidFill>
                  <a:srgbClr val="008000"/>
                </a:solidFill>
                <a:effectLst>
                  <a:outerShdw blurRad="38100" dist="38100" dir="2700000" algn="tl">
                    <a:srgbClr val="C0C0C0"/>
                  </a:outerShdw>
                </a:effectLst>
                <a:latin typeface="楷体_GB2312" pitchFamily="49" charset="-122"/>
                <a:ea typeface="楷体_GB2312" pitchFamily="49" charset="-122"/>
              </a:rPr>
              <a:t>正常幼苗、不正常幼苗、硬实、新鲜不发芽种子和死种子</a:t>
            </a:r>
            <a:r>
              <a:rPr lang="zh-CN" sz="3200" b="1" dirty="0">
                <a:latin typeface="楷体_GB2312" pitchFamily="49" charset="-122"/>
                <a:ea typeface="楷体_GB2312" pitchFamily="49" charset="-122"/>
              </a:rPr>
              <a:t>的百分率。</a:t>
            </a:r>
          </a:p>
          <a:p>
            <a:pPr>
              <a:spcBef>
                <a:spcPct val="50000"/>
              </a:spcBef>
              <a:buClr>
                <a:srgbClr val="008000"/>
              </a:buClr>
              <a:buSzPct val="65000"/>
              <a:buFont typeface="Wingdings" pitchFamily="2" charset="2"/>
              <a:buChar char="u"/>
            </a:pPr>
            <a:r>
              <a:rPr lang="zh-CN" sz="3200" b="1" dirty="0">
                <a:latin typeface="楷体_GB2312" pitchFamily="49" charset="-122"/>
                <a:ea typeface="楷体_GB2312" pitchFamily="49" charset="-122"/>
              </a:rPr>
              <a:t> 若任何一项结果为零，则将符号</a:t>
            </a:r>
            <a:r>
              <a:rPr lang="zh-CN" sz="3200" b="1" dirty="0">
                <a:solidFill>
                  <a:srgbClr val="008000"/>
                </a:solidFill>
                <a:effectLst>
                  <a:outerShdw blurRad="38100" dist="38100" dir="2700000" algn="tl">
                    <a:srgbClr val="C0C0C0"/>
                  </a:outerShdw>
                </a:effectLst>
                <a:latin typeface="Times New Roman"/>
                <a:ea typeface="楷体_GB2312" pitchFamily="49" charset="-122"/>
              </a:rPr>
              <a:t>“</a:t>
            </a:r>
            <a:r>
              <a:rPr lang="zh-CN" sz="3200" b="1" dirty="0">
                <a:solidFill>
                  <a:srgbClr val="008000"/>
                </a:solidFill>
                <a:effectLst>
                  <a:outerShdw blurRad="38100" dist="38100" dir="2700000" algn="tl">
                    <a:srgbClr val="C0C0C0"/>
                  </a:outerShdw>
                </a:effectLst>
                <a:latin typeface="楷体_GB2312" pitchFamily="49" charset="-122"/>
                <a:ea typeface="楷体_GB2312" pitchFamily="49" charset="-122"/>
              </a:rPr>
              <a:t>－</a:t>
            </a:r>
            <a:r>
              <a:rPr lang="zh-CN" altLang="zh-CN" sz="3200" b="1" dirty="0">
                <a:solidFill>
                  <a:srgbClr val="008000"/>
                </a:solidFill>
                <a:effectLst>
                  <a:outerShdw blurRad="38100" dist="38100" dir="2700000" algn="tl">
                    <a:srgbClr val="C0C0C0"/>
                  </a:outerShdw>
                </a:effectLst>
                <a:latin typeface="楷体_GB2312" pitchFamily="49" charset="-122"/>
                <a:ea typeface="楷体_GB2312" pitchFamily="49" charset="-122"/>
              </a:rPr>
              <a:t>0</a:t>
            </a:r>
            <a:r>
              <a:rPr lang="zh-CN" sz="3200" b="1" dirty="0">
                <a:solidFill>
                  <a:srgbClr val="008000"/>
                </a:solidFill>
                <a:effectLst>
                  <a:outerShdw blurRad="38100" dist="38100" dir="2700000" algn="tl">
                    <a:srgbClr val="C0C0C0"/>
                  </a:outerShdw>
                </a:effectLst>
                <a:latin typeface="楷体_GB2312" pitchFamily="49" charset="-122"/>
                <a:ea typeface="楷体_GB2312" pitchFamily="49" charset="-122"/>
              </a:rPr>
              <a:t>－</a:t>
            </a:r>
            <a:r>
              <a:rPr lang="zh-CN" sz="3200" b="1" dirty="0">
                <a:solidFill>
                  <a:srgbClr val="008000"/>
                </a:solidFill>
                <a:effectLst>
                  <a:outerShdw blurRad="38100" dist="38100" dir="2700000" algn="tl">
                    <a:srgbClr val="C0C0C0"/>
                  </a:outerShdw>
                </a:effectLst>
                <a:latin typeface="Times New Roman"/>
                <a:ea typeface="楷体_GB2312" pitchFamily="49" charset="-122"/>
              </a:rPr>
              <a:t>”</a:t>
            </a:r>
            <a:r>
              <a:rPr lang="zh-CN" sz="3200" b="1" dirty="0">
                <a:latin typeface="楷体_GB2312" pitchFamily="49" charset="-122"/>
                <a:ea typeface="楷体_GB2312" pitchFamily="49" charset="-122"/>
              </a:rPr>
              <a:t>填入该格中。</a:t>
            </a:r>
          </a:p>
          <a:p>
            <a:pPr>
              <a:spcBef>
                <a:spcPct val="50000"/>
              </a:spcBef>
              <a:buClr>
                <a:srgbClr val="008000"/>
              </a:buClr>
              <a:buSzPct val="65000"/>
              <a:buFont typeface="Wingdings" pitchFamily="2" charset="2"/>
              <a:buChar char="u"/>
            </a:pPr>
            <a:r>
              <a:rPr lang="zh-CN" sz="3200" b="1" dirty="0">
                <a:latin typeface="楷体_GB2312" pitchFamily="49" charset="-122"/>
                <a:ea typeface="楷体_GB2312" pitchFamily="49" charset="-122"/>
              </a:rPr>
              <a:t> 需要填报采用的发芽床、试验持续时间以及为促进发芽所采用的处理方法。</a:t>
            </a:r>
          </a:p>
        </p:txBody>
      </p:sp>
      <p:sp>
        <p:nvSpPr>
          <p:cNvPr id="4" name="标题 3"/>
          <p:cNvSpPr>
            <a:spLocks noGrp="1"/>
          </p:cNvSpPr>
          <p:nvPr>
            <p:ph type="title"/>
          </p:nvPr>
        </p:nvSpPr>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anim calcmode="lin" valueType="num">
                                      <p:cBhvr>
                                        <p:cTn id="7" dur="2000" fill="hold"/>
                                        <p:tgtEl>
                                          <p:spTgt spid="46083">
                                            <p:txEl>
                                              <p:pRg st="0" end="0"/>
                                            </p:txEl>
                                          </p:spTgt>
                                        </p:tgtEl>
                                        <p:attrNameLst>
                                          <p:attrName>ppt_x</p:attrName>
                                        </p:attrNameLst>
                                      </p:cBhvr>
                                      <p:tavLst>
                                        <p:tav tm="0">
                                          <p:val>
                                            <p:strVal val="#ppt_x-.2"/>
                                          </p:val>
                                        </p:tav>
                                        <p:tav tm="100000">
                                          <p:val>
                                            <p:strVal val="#ppt_x"/>
                                          </p:val>
                                        </p:tav>
                                      </p:tavLst>
                                    </p:anim>
                                    <p:anim calcmode="lin" valueType="num">
                                      <p:cBhvr>
                                        <p:cTn id="8" dur="2000" fill="hold"/>
                                        <p:tgtEl>
                                          <p:spTgt spid="4608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2000"/>
                                        <p:tgtEl>
                                          <p:spTgt spid="4608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6083">
                                            <p:txEl>
                                              <p:pRg st="1" end="1"/>
                                            </p:txEl>
                                          </p:spTgt>
                                        </p:tgtEl>
                                        <p:attrNameLst>
                                          <p:attrName>style.visibility</p:attrName>
                                        </p:attrNameLst>
                                      </p:cBhvr>
                                      <p:to>
                                        <p:strVal val="visible"/>
                                      </p:to>
                                    </p:set>
                                    <p:anim calcmode="lin" valueType="num">
                                      <p:cBhvr>
                                        <p:cTn id="14" dur="2000" fill="hold"/>
                                        <p:tgtEl>
                                          <p:spTgt spid="46083">
                                            <p:txEl>
                                              <p:pRg st="1" end="1"/>
                                            </p:txEl>
                                          </p:spTgt>
                                        </p:tgtEl>
                                        <p:attrNameLst>
                                          <p:attrName>ppt_x</p:attrName>
                                        </p:attrNameLst>
                                      </p:cBhvr>
                                      <p:tavLst>
                                        <p:tav tm="0">
                                          <p:val>
                                            <p:strVal val="#ppt_x-.2"/>
                                          </p:val>
                                        </p:tav>
                                        <p:tav tm="100000">
                                          <p:val>
                                            <p:strVal val="#ppt_x"/>
                                          </p:val>
                                        </p:tav>
                                      </p:tavLst>
                                    </p:anim>
                                    <p:anim calcmode="lin" valueType="num">
                                      <p:cBhvr>
                                        <p:cTn id="15" dur="2000" fill="hold"/>
                                        <p:tgtEl>
                                          <p:spTgt spid="4608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2000"/>
                                        <p:tgtEl>
                                          <p:spTgt spid="4608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46083">
                                            <p:txEl>
                                              <p:pRg st="2" end="2"/>
                                            </p:txEl>
                                          </p:spTgt>
                                        </p:tgtEl>
                                        <p:attrNameLst>
                                          <p:attrName>style.visibility</p:attrName>
                                        </p:attrNameLst>
                                      </p:cBhvr>
                                      <p:to>
                                        <p:strVal val="visible"/>
                                      </p:to>
                                    </p:set>
                                    <p:anim calcmode="lin" valueType="num">
                                      <p:cBhvr>
                                        <p:cTn id="21" dur="2000" fill="hold"/>
                                        <p:tgtEl>
                                          <p:spTgt spid="46083">
                                            <p:txEl>
                                              <p:pRg st="2" end="2"/>
                                            </p:txEl>
                                          </p:spTgt>
                                        </p:tgtEl>
                                        <p:attrNameLst>
                                          <p:attrName>ppt_x</p:attrName>
                                        </p:attrNameLst>
                                      </p:cBhvr>
                                      <p:tavLst>
                                        <p:tav tm="0">
                                          <p:val>
                                            <p:strVal val="#ppt_x-.2"/>
                                          </p:val>
                                        </p:tav>
                                        <p:tav tm="100000">
                                          <p:val>
                                            <p:strVal val="#ppt_x"/>
                                          </p:val>
                                        </p:tav>
                                      </p:tavLst>
                                    </p:anim>
                                    <p:anim calcmode="lin" valueType="num">
                                      <p:cBhvr>
                                        <p:cTn id="22" dur="2000" fill="hold"/>
                                        <p:tgtEl>
                                          <p:spTgt spid="4608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2000"/>
                                        <p:tgtEl>
                                          <p:spTgt spid="4608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种子生活力测定</a:t>
            </a:r>
            <a:endParaRPr lang="zh-CN" altLang="en-US" dirty="0"/>
          </a:p>
        </p:txBody>
      </p:sp>
      <p:sp>
        <p:nvSpPr>
          <p:cNvPr id="4" name="Text Box 2"/>
          <p:cNvSpPr txBox="1">
            <a:spLocks noGrp="1" noChangeArrowheads="1"/>
          </p:cNvSpPr>
          <p:nvPr>
            <p:ph idx="1"/>
          </p:nvPr>
        </p:nvSpPr>
        <p:spPr bwMode="auto">
          <a:xfrm>
            <a:off x="457200" y="1600204"/>
            <a:ext cx="8229600" cy="4881336"/>
          </a:xfrm>
          <a:prstGeom prst="rect">
            <a:avLst/>
          </a:prstGeom>
          <a:noFill/>
          <a:ln w="9525">
            <a:noFill/>
            <a:miter lim="800000"/>
            <a:headEnd/>
            <a:tailEnd/>
          </a:ln>
          <a:effectLst/>
        </p:spPr>
        <p:txBody>
          <a:bodyPr>
            <a:spAutoFit/>
          </a:bodyPr>
          <a:lstStyle/>
          <a:p>
            <a:pPr>
              <a:spcBef>
                <a:spcPct val="60000"/>
              </a:spcBef>
              <a:defRPr/>
            </a:pPr>
            <a:r>
              <a:rPr lang="zh-CN" altLang="zh-CN" sz="3600" b="1" dirty="0">
                <a:solidFill>
                  <a:srgbClr val="FF00FF"/>
                </a:solidFill>
                <a:effectLst>
                  <a:outerShdw blurRad="38100" dist="38100" dir="2700000" algn="tl">
                    <a:srgbClr val="000000"/>
                  </a:outerShdw>
                </a:effectLst>
                <a:latin typeface="楷体_GB2312" pitchFamily="49" charset="-122"/>
                <a:ea typeface="楷体_GB2312" pitchFamily="49" charset="-122"/>
              </a:rPr>
              <a:t>1.</a:t>
            </a:r>
            <a:r>
              <a:rPr lang="zh-CN" sz="3600" b="1" dirty="0">
                <a:solidFill>
                  <a:srgbClr val="FF00FF"/>
                </a:solidFill>
                <a:effectLst>
                  <a:outerShdw blurRad="38100" dist="38100" dir="2700000" algn="tl">
                    <a:srgbClr val="000000"/>
                  </a:outerShdw>
                </a:effectLst>
                <a:latin typeface="楷体_GB2312" pitchFamily="49" charset="-122"/>
                <a:ea typeface="楷体_GB2312" pitchFamily="49" charset="-122"/>
              </a:rPr>
              <a:t>配制溶液</a:t>
            </a:r>
          </a:p>
          <a:p>
            <a:pPr>
              <a:spcBef>
                <a:spcPct val="60000"/>
              </a:spcBef>
              <a:defRPr/>
            </a:pPr>
            <a:r>
              <a:rPr lang="zh-CN" altLang="zh-CN" sz="3600" b="1" dirty="0">
                <a:solidFill>
                  <a:srgbClr val="FF00FF"/>
                </a:solidFill>
                <a:effectLst>
                  <a:outerShdw blurRad="38100" dist="38100" dir="2700000" algn="tl">
                    <a:srgbClr val="000000"/>
                  </a:outerShdw>
                </a:effectLst>
                <a:latin typeface="楷体_GB2312" pitchFamily="49" charset="-122"/>
                <a:ea typeface="楷体_GB2312" pitchFamily="49" charset="-122"/>
              </a:rPr>
              <a:t>2.</a:t>
            </a:r>
            <a:r>
              <a:rPr lang="zh-CN" sz="3600" b="1" dirty="0">
                <a:solidFill>
                  <a:srgbClr val="FF00FF"/>
                </a:solidFill>
                <a:effectLst>
                  <a:outerShdw blurRad="38100" dist="38100" dir="2700000" algn="tl">
                    <a:srgbClr val="000000"/>
                  </a:outerShdw>
                </a:effectLst>
                <a:latin typeface="楷体_GB2312" pitchFamily="49" charset="-122"/>
                <a:ea typeface="楷体_GB2312" pitchFamily="49" charset="-122"/>
              </a:rPr>
              <a:t>试验样品的数取</a:t>
            </a:r>
          </a:p>
          <a:p>
            <a:pPr>
              <a:spcBef>
                <a:spcPct val="60000"/>
              </a:spcBef>
              <a:buNone/>
              <a:defRPr/>
            </a:pPr>
            <a:r>
              <a:rPr lang="en-US" altLang="zh-CN" sz="3200" b="1" dirty="0">
                <a:latin typeface="楷体_GB2312" pitchFamily="49" charset="-122"/>
                <a:ea typeface="楷体_GB2312" pitchFamily="49" charset="-122"/>
              </a:rPr>
              <a:t>   </a:t>
            </a:r>
            <a:r>
              <a:rPr lang="zh-CN" altLang="en-US" sz="3200" b="1" dirty="0" smtClean="0">
                <a:latin typeface="楷体_GB2312" pitchFamily="49" charset="-122"/>
                <a:ea typeface="楷体_GB2312" pitchFamily="49" charset="-122"/>
              </a:rPr>
              <a:t>玉米</a:t>
            </a:r>
            <a:r>
              <a:rPr lang="zh-CN" sz="3200" b="1" dirty="0" smtClean="0">
                <a:latin typeface="楷体_GB2312" pitchFamily="49" charset="-122"/>
                <a:ea typeface="楷体_GB2312" pitchFamily="49" charset="-122"/>
              </a:rPr>
              <a:t>净</a:t>
            </a:r>
            <a:r>
              <a:rPr lang="zh-CN" sz="3200" b="1" dirty="0">
                <a:latin typeface="楷体_GB2312" pitchFamily="49" charset="-122"/>
                <a:ea typeface="楷体_GB2312" pitchFamily="49" charset="-122"/>
              </a:rPr>
              <a:t>种子</a:t>
            </a:r>
            <a:r>
              <a:rPr lang="zh-CN" altLang="en-US" sz="3200" b="1" dirty="0">
                <a:latin typeface="楷体_GB2312" pitchFamily="49" charset="-122"/>
                <a:ea typeface="楷体_GB2312" pitchFamily="49" charset="-122"/>
              </a:rPr>
              <a:t>，</a:t>
            </a:r>
            <a:r>
              <a:rPr lang="en-US" altLang="zh-CN" sz="3200" b="1" dirty="0" smtClean="0">
                <a:latin typeface="楷体_GB2312" pitchFamily="49" charset="-122"/>
                <a:ea typeface="楷体_GB2312" pitchFamily="49" charset="-122"/>
              </a:rPr>
              <a:t>2</a:t>
            </a:r>
            <a:r>
              <a:rPr lang="zh-CN" altLang="en-US" sz="3200" b="1" dirty="0" smtClean="0">
                <a:latin typeface="楷体_GB2312" pitchFamily="49" charset="-122"/>
                <a:ea typeface="楷体_GB2312" pitchFamily="49" charset="-122"/>
              </a:rPr>
              <a:t>次</a:t>
            </a:r>
            <a:r>
              <a:rPr lang="zh-CN" altLang="en-US" sz="3200" b="1" dirty="0">
                <a:latin typeface="楷体_GB2312" pitchFamily="49" charset="-122"/>
                <a:ea typeface="楷体_GB2312" pitchFamily="49" charset="-122"/>
              </a:rPr>
              <a:t>重复</a:t>
            </a:r>
            <a:r>
              <a:rPr lang="zh-CN" altLang="en-US" sz="3200" b="1" dirty="0" smtClean="0">
                <a:latin typeface="楷体_GB2312" pitchFamily="49" charset="-122"/>
                <a:ea typeface="楷体_GB2312" pitchFamily="49" charset="-122"/>
              </a:rPr>
              <a:t>，</a:t>
            </a:r>
            <a:r>
              <a:rPr lang="en-US" altLang="zh-CN" sz="3200" b="1" dirty="0" smtClean="0">
                <a:latin typeface="楷体_GB2312" pitchFamily="49" charset="-122"/>
                <a:ea typeface="楷体_GB2312" pitchFamily="49" charset="-122"/>
              </a:rPr>
              <a:t>50</a:t>
            </a:r>
            <a:r>
              <a:rPr lang="zh-CN" altLang="en-US" sz="3200" b="1" dirty="0" smtClean="0">
                <a:latin typeface="楷体_GB2312" pitchFamily="49" charset="-122"/>
                <a:ea typeface="楷体_GB2312" pitchFamily="49" charset="-122"/>
              </a:rPr>
              <a:t>粒</a:t>
            </a:r>
            <a:r>
              <a:rPr lang="en-US" altLang="zh-CN" sz="3200" b="1" dirty="0">
                <a:latin typeface="楷体_GB2312" pitchFamily="49" charset="-122"/>
                <a:ea typeface="楷体_GB2312" pitchFamily="49" charset="-122"/>
              </a:rPr>
              <a:t>/</a:t>
            </a:r>
            <a:r>
              <a:rPr lang="zh-CN" altLang="en-US" sz="3200" b="1" dirty="0" smtClean="0">
                <a:latin typeface="楷体_GB2312" pitchFamily="49" charset="-122"/>
                <a:ea typeface="楷体_GB2312" pitchFamily="49" charset="-122"/>
              </a:rPr>
              <a:t>重复</a:t>
            </a:r>
            <a:endParaRPr lang="en-US" altLang="zh-CN" sz="3200" b="1" dirty="0" smtClean="0">
              <a:latin typeface="楷体_GB2312" pitchFamily="49" charset="-122"/>
              <a:ea typeface="楷体_GB2312" pitchFamily="49" charset="-122"/>
            </a:endParaRPr>
          </a:p>
          <a:p>
            <a:pPr>
              <a:spcBef>
                <a:spcPct val="60000"/>
              </a:spcBef>
              <a:buNone/>
              <a:defRPr/>
            </a:pPr>
            <a:r>
              <a:rPr lang="en-US" altLang="zh-CN" b="1" dirty="0" smtClean="0">
                <a:latin typeface="楷体_GB2312" pitchFamily="49" charset="-122"/>
                <a:ea typeface="楷体_GB2312" pitchFamily="49" charset="-122"/>
              </a:rPr>
              <a:t> </a:t>
            </a:r>
            <a:r>
              <a:rPr lang="en-US" altLang="zh-CN" b="1" dirty="0" smtClean="0">
                <a:latin typeface="楷体_GB2312" pitchFamily="49" charset="-122"/>
                <a:ea typeface="楷体_GB2312" pitchFamily="49" charset="-122"/>
              </a:rPr>
              <a:t>  </a:t>
            </a:r>
            <a:r>
              <a:rPr lang="zh-CN" altLang="en-US" b="1" dirty="0" smtClean="0">
                <a:latin typeface="楷体_GB2312" pitchFamily="49" charset="-122"/>
                <a:ea typeface="楷体_GB2312" pitchFamily="49" charset="-122"/>
              </a:rPr>
              <a:t>将预湿的玉米种子沿种胚纵切，取半粒放入容器中，倒入</a:t>
            </a:r>
            <a:r>
              <a:rPr lang="en-US" altLang="zh-CN" b="1" dirty="0" smtClean="0">
                <a:latin typeface="楷体_GB2312" pitchFamily="49" charset="-122"/>
                <a:ea typeface="楷体_GB2312" pitchFamily="49" charset="-122"/>
              </a:rPr>
              <a:t>0.1%</a:t>
            </a:r>
            <a:r>
              <a:rPr lang="zh-CN" altLang="en-US" b="1" dirty="0" smtClean="0">
                <a:latin typeface="楷体_GB2312" pitchFamily="49" charset="-122"/>
                <a:ea typeface="楷体_GB2312" pitchFamily="49" charset="-122"/>
              </a:rPr>
              <a:t>的四唑溶液淹没种子，室温下染色</a:t>
            </a:r>
            <a:r>
              <a:rPr lang="en-US" altLang="zh-CN" b="1" dirty="0" smtClean="0">
                <a:latin typeface="楷体_GB2312" pitchFamily="49" charset="-122"/>
                <a:ea typeface="楷体_GB2312" pitchFamily="49" charset="-122"/>
              </a:rPr>
              <a:t>1-2h</a:t>
            </a:r>
            <a:r>
              <a:rPr lang="zh-CN" altLang="en-US" b="1" dirty="0" smtClean="0">
                <a:latin typeface="楷体_GB2312" pitchFamily="49" charset="-122"/>
                <a:ea typeface="楷体_GB2312" pitchFamily="49" charset="-122"/>
              </a:rPr>
              <a:t>，充分染色后鉴定生活力。</a:t>
            </a:r>
            <a:endParaRPr lang="zh-CN" sz="3200" b="1" dirty="0">
              <a:latin typeface="楷体_GB2312" pitchFamily="49" charset="-122"/>
              <a:ea typeface="楷体_GB2312" pitchFamily="49" charset="-122"/>
            </a:endParaRPr>
          </a:p>
          <a:p>
            <a:pPr>
              <a:spcBef>
                <a:spcPct val="60000"/>
              </a:spcBef>
              <a:buNone/>
              <a:defRPr/>
            </a:pPr>
            <a:r>
              <a:rPr lang="zh-CN" sz="3200" b="1" dirty="0" smtClean="0">
                <a:latin typeface="楷体_GB2312" pitchFamily="49" charset="-122"/>
                <a:ea typeface="楷体_GB2312" pitchFamily="49" charset="-122"/>
              </a:rPr>
              <a:t>   </a:t>
            </a:r>
            <a:endParaRPr lang="zh-CN" sz="3200" b="1" dirty="0">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 calcmode="lin" valueType="num">
                                      <p:cBhvr additive="base">
                                        <p:cTn id="11"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 calcmode="lin" valueType="num">
                                      <p:cBhvr additive="base">
                                        <p:cTn id="1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nodeType="click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checkerboard(across)">
                                      <p:cBhvr>
                                        <p:cTn id="21"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2"/>
          <p:cNvSpPr txBox="1">
            <a:spLocks noChangeArrowheads="1"/>
          </p:cNvSpPr>
          <p:nvPr/>
        </p:nvSpPr>
        <p:spPr bwMode="auto">
          <a:xfrm>
            <a:off x="971550" y="1125538"/>
            <a:ext cx="7446963" cy="4479925"/>
          </a:xfrm>
          <a:prstGeom prst="rect">
            <a:avLst/>
          </a:prstGeom>
          <a:noFill/>
          <a:ln w="9525">
            <a:noFill/>
            <a:miter lim="800000"/>
            <a:headEnd/>
            <a:tailEnd/>
          </a:ln>
          <a:effectLst/>
        </p:spPr>
        <p:txBody>
          <a:bodyPr>
            <a:spAutoFit/>
          </a:bodyPr>
          <a:lstStyle/>
          <a:p>
            <a:pPr>
              <a:spcBef>
                <a:spcPct val="50000"/>
              </a:spcBef>
              <a:defRPr/>
            </a:pPr>
            <a:r>
              <a:rPr lang="zh-CN" sz="3200" b="1" dirty="0">
                <a:solidFill>
                  <a:srgbClr val="FFFF00"/>
                </a:solidFill>
                <a:effectLst>
                  <a:outerShdw blurRad="38100" dist="38100" dir="2700000" algn="tl">
                    <a:srgbClr val="000000"/>
                  </a:outerShdw>
                </a:effectLst>
                <a:latin typeface="楷体_GB2312" pitchFamily="49" charset="-122"/>
                <a:ea typeface="楷体_GB2312" pitchFamily="49" charset="-122"/>
              </a:rPr>
              <a:t>鉴定原则：</a:t>
            </a:r>
          </a:p>
          <a:p>
            <a:pPr>
              <a:spcBef>
                <a:spcPct val="50000"/>
              </a:spcBef>
              <a:defRPr/>
            </a:pPr>
            <a:r>
              <a:rPr lang="zh-CN" sz="3200" b="1" dirty="0">
                <a:latin typeface="楷体_GB2312" pitchFamily="49" charset="-122"/>
                <a:ea typeface="楷体_GB2312" pitchFamily="49" charset="-122"/>
              </a:rPr>
              <a:t>具体鉴定标准</a:t>
            </a:r>
            <a:r>
              <a:rPr lang="zh-CN" altLang="zh-CN" sz="3200" b="1" dirty="0">
                <a:latin typeface="楷体_GB2312" pitchFamily="49" charset="-122"/>
                <a:ea typeface="楷体_GB2312" pitchFamily="49" charset="-122"/>
              </a:rPr>
              <a:t>《</a:t>
            </a:r>
            <a:r>
              <a:rPr lang="zh-CN" sz="3200" b="1" dirty="0">
                <a:latin typeface="楷体_GB2312" pitchFamily="49" charset="-122"/>
                <a:ea typeface="楷体_GB2312" pitchFamily="49" charset="-122"/>
              </a:rPr>
              <a:t>农作物种子四唑染色技术规定</a:t>
            </a:r>
            <a:r>
              <a:rPr lang="zh-CN" altLang="zh-CN" sz="3200" b="1" dirty="0">
                <a:latin typeface="楷体_GB2312" pitchFamily="49" charset="-122"/>
                <a:ea typeface="楷体_GB2312" pitchFamily="49" charset="-122"/>
              </a:rPr>
              <a:t>》</a:t>
            </a:r>
            <a:r>
              <a:rPr lang="zh-CN" sz="3200" b="1" dirty="0">
                <a:latin typeface="楷体_GB2312" pitchFamily="49" charset="-122"/>
                <a:ea typeface="楷体_GB2312" pitchFamily="49" charset="-122"/>
              </a:rPr>
              <a:t>。</a:t>
            </a:r>
          </a:p>
          <a:p>
            <a:pPr>
              <a:spcBef>
                <a:spcPct val="50000"/>
              </a:spcBef>
              <a:defRPr/>
            </a:pPr>
            <a:r>
              <a:rPr lang="zh-CN" sz="3200" b="1" dirty="0">
                <a:solidFill>
                  <a:srgbClr val="FF0066"/>
                </a:solidFill>
                <a:effectLst>
                  <a:outerShdw blurRad="38100" dist="38100" dir="2700000" algn="tl">
                    <a:srgbClr val="000000"/>
                  </a:outerShdw>
                </a:effectLst>
                <a:latin typeface="楷体_GB2312" pitchFamily="49" charset="-122"/>
                <a:ea typeface="楷体_GB2312" pitchFamily="49" charset="-122"/>
              </a:rPr>
              <a:t>正常有生活力的种子</a:t>
            </a:r>
            <a:r>
              <a:rPr lang="zh-CN" altLang="zh-CN" sz="3200" b="1" dirty="0">
                <a:solidFill>
                  <a:srgbClr val="FF0066"/>
                </a:solidFill>
                <a:effectLst>
                  <a:outerShdw blurRad="38100" dist="38100" dir="2700000" algn="tl">
                    <a:srgbClr val="000000"/>
                  </a:outerShdw>
                </a:effectLst>
                <a:latin typeface="Times New Roman"/>
                <a:ea typeface="楷体_GB2312" pitchFamily="49" charset="-122"/>
              </a:rPr>
              <a:t>——</a:t>
            </a:r>
            <a:r>
              <a:rPr lang="zh-CN" sz="3200" b="1" dirty="0">
                <a:latin typeface="楷体_GB2312" pitchFamily="49" charset="-122"/>
                <a:ea typeface="楷体_GB2312" pitchFamily="49" charset="-122"/>
              </a:rPr>
              <a:t>凡胚的主要构造或有关活的营养组织全部染成有光泽的鲜红色或染色最大面积大于</a:t>
            </a:r>
            <a:r>
              <a:rPr lang="zh-CN" altLang="zh-CN" sz="3200" b="1" dirty="0">
                <a:latin typeface="楷体_GB2312" pitchFamily="49" charset="-122"/>
                <a:ea typeface="楷体_GB2312" pitchFamily="49" charset="-122"/>
              </a:rPr>
              <a:t>《</a:t>
            </a:r>
            <a:r>
              <a:rPr lang="zh-CN" sz="3200" b="1" dirty="0">
                <a:latin typeface="楷体_GB2312" pitchFamily="49" charset="-122"/>
                <a:ea typeface="楷体_GB2312" pitchFamily="49" charset="-122"/>
              </a:rPr>
              <a:t>农作物种子四唑染色技术规定</a:t>
            </a:r>
            <a:r>
              <a:rPr lang="zh-CN" altLang="zh-CN" sz="3200" b="1" dirty="0">
                <a:latin typeface="楷体_GB2312" pitchFamily="49" charset="-122"/>
                <a:ea typeface="楷体_GB2312" pitchFamily="49" charset="-122"/>
              </a:rPr>
              <a:t>》</a:t>
            </a:r>
            <a:r>
              <a:rPr lang="zh-CN" sz="3200" b="1" dirty="0">
                <a:latin typeface="楷体_GB2312" pitchFamily="49" charset="-122"/>
                <a:ea typeface="楷体_GB2312" pitchFamily="49" charset="-122"/>
              </a:rPr>
              <a:t>规定的面积，且组织状态正常的；</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2"/>
          <p:cNvSpPr txBox="1">
            <a:spLocks noChangeArrowheads="1"/>
          </p:cNvSpPr>
          <p:nvPr/>
        </p:nvSpPr>
        <p:spPr bwMode="auto">
          <a:xfrm>
            <a:off x="1187450" y="620713"/>
            <a:ext cx="7446963" cy="4376737"/>
          </a:xfrm>
          <a:prstGeom prst="rect">
            <a:avLst/>
          </a:prstGeom>
          <a:noFill/>
          <a:ln w="9525">
            <a:noFill/>
            <a:miter lim="800000"/>
            <a:headEnd/>
            <a:tailEnd/>
          </a:ln>
          <a:effectLst/>
        </p:spPr>
        <p:txBody>
          <a:bodyPr>
            <a:spAutoFit/>
          </a:bodyPr>
          <a:lstStyle/>
          <a:p>
            <a:pPr>
              <a:spcBef>
                <a:spcPct val="35000"/>
              </a:spcBef>
              <a:defRPr/>
            </a:pPr>
            <a:r>
              <a:rPr lang="zh-CN" sz="3200" b="1" dirty="0">
                <a:solidFill>
                  <a:srgbClr val="FF0066"/>
                </a:solidFill>
                <a:effectLst>
                  <a:outerShdw blurRad="38100" dist="38100" dir="2700000" algn="tl">
                    <a:srgbClr val="000000"/>
                  </a:outerShdw>
                </a:effectLst>
                <a:latin typeface="楷体_GB2312" pitchFamily="49" charset="-122"/>
                <a:ea typeface="楷体_GB2312" pitchFamily="49" charset="-122"/>
              </a:rPr>
              <a:t>无生活力的种子：</a:t>
            </a:r>
          </a:p>
          <a:p>
            <a:pPr>
              <a:spcBef>
                <a:spcPct val="35000"/>
              </a:spcBef>
              <a:defRPr/>
            </a:pPr>
            <a:r>
              <a:rPr lang="zh-CN" sz="3200" b="1" dirty="0">
                <a:latin typeface="楷体_GB2312" pitchFamily="49" charset="-122"/>
                <a:ea typeface="楷体_GB2312" pitchFamily="49" charset="-122"/>
              </a:rPr>
              <a:t>凡胚的主要构造局部不染色或染成异常的颜色，且活营养组织不染色部分已超过允许范围，以及组织软化的的为</a:t>
            </a:r>
            <a:r>
              <a:rPr lang="zh-CN" sz="3200" b="1" dirty="0">
                <a:solidFill>
                  <a:srgbClr val="FF9900"/>
                </a:solidFill>
                <a:effectLst>
                  <a:outerShdw blurRad="38100" dist="38100" dir="2700000" algn="tl">
                    <a:srgbClr val="000000"/>
                  </a:outerShdw>
                </a:effectLst>
                <a:latin typeface="楷体_GB2312" pitchFamily="49" charset="-122"/>
                <a:ea typeface="楷体_GB2312" pitchFamily="49" charset="-122"/>
              </a:rPr>
              <a:t>不正常种子</a:t>
            </a:r>
            <a:r>
              <a:rPr lang="zh-CN" sz="3200" b="1" dirty="0">
                <a:latin typeface="楷体_GB2312" pitchFamily="49" charset="-122"/>
                <a:ea typeface="楷体_GB2312" pitchFamily="49" charset="-122"/>
              </a:rPr>
              <a:t>；</a:t>
            </a:r>
          </a:p>
          <a:p>
            <a:pPr>
              <a:spcBef>
                <a:spcPct val="35000"/>
              </a:spcBef>
              <a:defRPr/>
            </a:pPr>
            <a:r>
              <a:rPr lang="zh-CN" sz="3200" b="1" dirty="0">
                <a:latin typeface="楷体_GB2312" pitchFamily="49" charset="-122"/>
                <a:ea typeface="楷体_GB2312" pitchFamily="49" charset="-122"/>
              </a:rPr>
              <a:t>凡是完全不染色或染成无光泽的淡红色或灰白色，且组织已软腐或异常、虫蛀、损伤、腐烂的为</a:t>
            </a:r>
            <a:r>
              <a:rPr lang="zh-CN" sz="3200" b="1" dirty="0">
                <a:solidFill>
                  <a:srgbClr val="FF9900"/>
                </a:solidFill>
                <a:effectLst>
                  <a:outerShdw blurRad="38100" dist="38100" dir="2700000" algn="tl">
                    <a:srgbClr val="000000"/>
                  </a:outerShdw>
                </a:effectLst>
                <a:latin typeface="楷体_GB2312" pitchFamily="49" charset="-122"/>
                <a:ea typeface="楷体_GB2312" pitchFamily="49" charset="-122"/>
              </a:rPr>
              <a:t>死种子</a:t>
            </a:r>
            <a:r>
              <a:rPr lang="zh-CN" sz="3200" b="1" dirty="0">
                <a:latin typeface="楷体_GB2312" pitchFamily="49" charset="-122"/>
                <a:ea typeface="楷体_GB2312" pitchFamily="49" charset="-122"/>
              </a:rPr>
              <a:t>；</a:t>
            </a:r>
          </a:p>
        </p:txBody>
      </p:sp>
      <p:sp>
        <p:nvSpPr>
          <p:cNvPr id="43011" name="AutoShape 3"/>
          <p:cNvSpPr>
            <a:spLocks/>
          </p:cNvSpPr>
          <p:nvPr/>
        </p:nvSpPr>
        <p:spPr bwMode="auto">
          <a:xfrm>
            <a:off x="571500" y="1285875"/>
            <a:ext cx="642938" cy="3714750"/>
          </a:xfrm>
          <a:prstGeom prst="leftBrace">
            <a:avLst>
              <a:gd name="adj1" fmla="val 63529"/>
              <a:gd name="adj2" fmla="val 50000"/>
            </a:avLst>
          </a:prstGeom>
          <a:noFill/>
          <a:ln w="57150">
            <a:solidFill>
              <a:srgbClr val="FFFF00"/>
            </a:solidFill>
            <a:round/>
            <a:headEnd/>
            <a:tailEnd/>
          </a:ln>
        </p:spPr>
        <p:txBody>
          <a:bodyPr wrap="none" anchor="ctr"/>
          <a:lstStyle/>
          <a:p>
            <a:pPr algn="ctr"/>
            <a:endParaRPr lang="zh-CN" altLang="zh-CN">
              <a:solidFill>
                <a:srgbClr val="FFFF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722">
                                            <p:txEl>
                                              <p:pRg st="1" end="1"/>
                                            </p:txEl>
                                          </p:spTgt>
                                        </p:tgtEl>
                                        <p:attrNameLst>
                                          <p:attrName>style.visibility</p:attrName>
                                        </p:attrNameLst>
                                      </p:cBhvr>
                                      <p:to>
                                        <p:strVal val="visible"/>
                                      </p:to>
                                    </p:set>
                                    <p:animEffect transition="in" filter="blinds(horizontal)">
                                      <p:cBhvr>
                                        <p:cTn id="7" dur="500"/>
                                        <p:tgtEl>
                                          <p:spTgt spid="3072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0722">
                                            <p:txEl>
                                              <p:pRg st="2" end="2"/>
                                            </p:txEl>
                                          </p:spTgt>
                                        </p:tgtEl>
                                        <p:attrNameLst>
                                          <p:attrName>style.visibility</p:attrName>
                                        </p:attrNameLst>
                                      </p:cBhvr>
                                      <p:to>
                                        <p:strVal val="visible"/>
                                      </p:to>
                                    </p:set>
                                    <p:animEffect transition="in" filter="blinds(horizontal)">
                                      <p:cBhvr>
                                        <p:cTn id="12" dur="500"/>
                                        <p:tgtEl>
                                          <p:spTgt spid="3072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698" name="Group 2"/>
          <p:cNvGraphicFramePr>
            <a:graphicFrameLocks noGrp="1"/>
          </p:cNvGraphicFramePr>
          <p:nvPr/>
        </p:nvGraphicFramePr>
        <p:xfrm>
          <a:off x="457200" y="1676400"/>
          <a:ext cx="8229600" cy="4089400"/>
        </p:xfrm>
        <a:graphic>
          <a:graphicData uri="http://schemas.openxmlformats.org/drawingml/2006/table">
            <a:tbl>
              <a:tblPr/>
              <a:tblGrid>
                <a:gridCol w="4800600"/>
                <a:gridCol w="3429000"/>
              </a:tblGrid>
              <a:tr h="68262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sz="2800" b="1" i="0" u="none" strike="noStrike" cap="none" normalizeH="0" baseline="0" smtClean="0">
                          <a:ln>
                            <a:noFill/>
                          </a:ln>
                          <a:solidFill>
                            <a:schemeClr val="tx1"/>
                          </a:solidFill>
                          <a:effectLst>
                            <a:outerShdw blurRad="38100" dist="38100" dir="2700000" algn="tl">
                              <a:srgbClr val="C0C0C0"/>
                            </a:outerShdw>
                          </a:effectLst>
                          <a:latin typeface="Arial" charset="0"/>
                          <a:ea typeface="黑体" pitchFamily="2" charset="-122"/>
                        </a:rPr>
                        <a:t>试样或半试样及其成分重量</a:t>
                      </a:r>
                      <a:r>
                        <a:rPr kumimoji="0" lang="zh-CN" altLang="zh-CN" sz="2800" b="1" i="0" u="none" strike="noStrike" cap="none" normalizeH="0" baseline="0" smtClean="0">
                          <a:ln>
                            <a:noFill/>
                          </a:ln>
                          <a:solidFill>
                            <a:schemeClr val="tx1"/>
                          </a:solidFill>
                          <a:effectLst>
                            <a:outerShdw blurRad="38100" dist="38100" dir="2700000" algn="tl">
                              <a:srgbClr val="C0C0C0"/>
                            </a:outerShdw>
                          </a:effectLst>
                          <a:latin typeface="Arial" charset="0"/>
                          <a:ea typeface="黑体" pitchFamily="2" charset="-122"/>
                        </a:rPr>
                        <a:t>g</a:t>
                      </a:r>
                    </a:p>
                  </a:txBody>
                  <a:tcPr anchor="ctr" horzOverflow="overflow">
                    <a:lnL>
                      <a:noFill/>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sz="2800" b="1" i="0" u="none" strike="noStrike" cap="none" normalizeH="0" baseline="0" smtClean="0">
                          <a:ln>
                            <a:noFill/>
                          </a:ln>
                          <a:solidFill>
                            <a:schemeClr val="tx1"/>
                          </a:solidFill>
                          <a:effectLst>
                            <a:outerShdw blurRad="38100" dist="38100" dir="2700000" algn="tl">
                              <a:srgbClr val="C0C0C0"/>
                            </a:outerShdw>
                          </a:effectLst>
                          <a:latin typeface="Arial" charset="0"/>
                          <a:ea typeface="黑体" pitchFamily="2" charset="-122"/>
                        </a:rPr>
                        <a:t>称重至下列小数位数</a:t>
                      </a:r>
                    </a:p>
                  </a:txBody>
                  <a:tcPr anchor="ctr" horzOverflow="overflow">
                    <a:lnL w="12700" cap="flat" cmpd="sng" algn="ctr">
                      <a:solidFill>
                        <a:schemeClr val="tx1"/>
                      </a:solidFill>
                      <a:prstDash val="solid"/>
                      <a:round/>
                      <a:headEnd type="none" w="med" len="med"/>
                      <a:tailEnd type="none" w="med" len="med"/>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945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zh-CN" sz="2800" b="1" i="0" u="none" strike="noStrike" cap="none" normalizeH="0" baseline="0" smtClean="0">
                          <a:ln>
                            <a:noFill/>
                          </a:ln>
                          <a:solidFill>
                            <a:schemeClr val="tx1"/>
                          </a:solidFill>
                          <a:effectLst>
                            <a:outerShdw blurRad="38100" dist="38100" dir="2700000" algn="tl">
                              <a:srgbClr val="C0C0C0"/>
                            </a:outerShdw>
                          </a:effectLst>
                          <a:latin typeface="Arial" charset="0"/>
                          <a:ea typeface="黑体" pitchFamily="2" charset="-122"/>
                        </a:rPr>
                        <a:t>1.000</a:t>
                      </a:r>
                      <a:r>
                        <a:rPr kumimoji="0" lang="zh-CN" sz="2800" b="1" i="0" u="none" strike="noStrike" cap="none" normalizeH="0" baseline="0" smtClean="0">
                          <a:ln>
                            <a:noFill/>
                          </a:ln>
                          <a:solidFill>
                            <a:schemeClr val="tx1"/>
                          </a:solidFill>
                          <a:effectLst>
                            <a:outerShdw blurRad="38100" dist="38100" dir="2700000" algn="tl">
                              <a:srgbClr val="C0C0C0"/>
                            </a:outerShdw>
                          </a:effectLst>
                          <a:latin typeface="Arial" charset="0"/>
                          <a:ea typeface="黑体" pitchFamily="2" charset="-122"/>
                        </a:rPr>
                        <a:t>以下</a:t>
                      </a:r>
                    </a:p>
                  </a:txBody>
                  <a:tcPr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zh-CN" sz="2800" b="1" i="0" u="none" strike="noStrike" cap="none" normalizeH="0" baseline="0" smtClean="0">
                          <a:ln>
                            <a:noFill/>
                          </a:ln>
                          <a:solidFill>
                            <a:schemeClr val="tx1"/>
                          </a:solidFill>
                          <a:effectLst>
                            <a:outerShdw blurRad="38100" dist="38100" dir="2700000" algn="tl">
                              <a:srgbClr val="C0C0C0"/>
                            </a:outerShdw>
                          </a:effectLst>
                          <a:latin typeface="Arial" charset="0"/>
                          <a:ea typeface="黑体" pitchFamily="2" charset="-122"/>
                        </a:rPr>
                        <a:t>4</a:t>
                      </a:r>
                    </a:p>
                  </a:txBody>
                  <a:tcPr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8262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zh-CN" sz="2800" b="1" i="0" u="none" strike="noStrike" cap="none" normalizeH="0" baseline="0" smtClean="0">
                          <a:ln>
                            <a:noFill/>
                          </a:ln>
                          <a:solidFill>
                            <a:schemeClr val="tx1"/>
                          </a:solidFill>
                          <a:effectLst>
                            <a:outerShdw blurRad="38100" dist="38100" dir="2700000" algn="tl">
                              <a:srgbClr val="C0C0C0"/>
                            </a:outerShdw>
                          </a:effectLst>
                          <a:latin typeface="Arial" charset="0"/>
                          <a:ea typeface="黑体" pitchFamily="2" charset="-122"/>
                        </a:rPr>
                        <a:t>1.000~9.999</a:t>
                      </a:r>
                    </a:p>
                  </a:txBody>
                  <a:tcPr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zh-CN" sz="2800" b="1" i="0" u="none" strike="noStrike" cap="none" normalizeH="0" baseline="0" smtClean="0">
                          <a:ln>
                            <a:noFill/>
                          </a:ln>
                          <a:solidFill>
                            <a:schemeClr val="tx1"/>
                          </a:solidFill>
                          <a:effectLst>
                            <a:outerShdw blurRad="38100" dist="38100" dir="2700000" algn="tl">
                              <a:srgbClr val="C0C0C0"/>
                            </a:outerShdw>
                          </a:effectLst>
                          <a:latin typeface="Arial" charset="0"/>
                          <a:ea typeface="黑体" pitchFamily="2" charset="-122"/>
                        </a:rPr>
                        <a:t>3</a:t>
                      </a:r>
                    </a:p>
                  </a:txBody>
                  <a:tcPr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8262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zh-CN" sz="2800" b="1" i="0" u="none" strike="noStrike" cap="none" normalizeH="0" baseline="0" smtClean="0">
                          <a:ln>
                            <a:noFill/>
                          </a:ln>
                          <a:solidFill>
                            <a:schemeClr val="tx1"/>
                          </a:solidFill>
                          <a:effectLst>
                            <a:outerShdw blurRad="38100" dist="38100" dir="2700000" algn="tl">
                              <a:srgbClr val="C0C0C0"/>
                            </a:outerShdw>
                          </a:effectLst>
                          <a:latin typeface="Arial" charset="0"/>
                          <a:ea typeface="黑体" pitchFamily="2" charset="-122"/>
                        </a:rPr>
                        <a:t>10.00~99.99</a:t>
                      </a:r>
                    </a:p>
                  </a:txBody>
                  <a:tcPr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zh-CN" sz="2800" b="1" i="0" u="none" strike="noStrike" cap="none" normalizeH="0" baseline="0" smtClean="0">
                          <a:ln>
                            <a:noFill/>
                          </a:ln>
                          <a:solidFill>
                            <a:schemeClr val="tx1"/>
                          </a:solidFill>
                          <a:effectLst>
                            <a:outerShdw blurRad="38100" dist="38100" dir="2700000" algn="tl">
                              <a:srgbClr val="C0C0C0"/>
                            </a:outerShdw>
                          </a:effectLst>
                          <a:latin typeface="Arial" charset="0"/>
                          <a:ea typeface="黑体" pitchFamily="2" charset="-122"/>
                        </a:rPr>
                        <a:t>2</a:t>
                      </a:r>
                    </a:p>
                  </a:txBody>
                  <a:tcPr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945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zh-CN" sz="2800" b="1" i="0" u="none" strike="noStrike" cap="none" normalizeH="0" baseline="0" smtClean="0">
                          <a:ln>
                            <a:noFill/>
                          </a:ln>
                          <a:solidFill>
                            <a:schemeClr val="tx1"/>
                          </a:solidFill>
                          <a:effectLst>
                            <a:outerShdw blurRad="38100" dist="38100" dir="2700000" algn="tl">
                              <a:srgbClr val="C0C0C0"/>
                            </a:outerShdw>
                          </a:effectLst>
                          <a:latin typeface="Arial" charset="0"/>
                          <a:ea typeface="黑体" pitchFamily="2" charset="-122"/>
                        </a:rPr>
                        <a:t>100.0~999.9</a:t>
                      </a:r>
                    </a:p>
                  </a:txBody>
                  <a:tcPr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zh-CN" sz="2800" b="1" i="0" u="none" strike="noStrike" cap="none" normalizeH="0" baseline="0" smtClean="0">
                          <a:ln>
                            <a:noFill/>
                          </a:ln>
                          <a:solidFill>
                            <a:schemeClr val="tx1"/>
                          </a:solidFill>
                          <a:effectLst>
                            <a:outerShdw blurRad="38100" dist="38100" dir="2700000" algn="tl">
                              <a:srgbClr val="C0C0C0"/>
                            </a:outerShdw>
                          </a:effectLst>
                          <a:latin typeface="Arial" charset="0"/>
                          <a:ea typeface="黑体" pitchFamily="2" charset="-122"/>
                        </a:rPr>
                        <a:t>1</a:t>
                      </a:r>
                    </a:p>
                  </a:txBody>
                  <a:tcPr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8262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zh-CN" sz="2800" b="1" i="0" u="none" strike="noStrike" cap="none" normalizeH="0" baseline="0" smtClean="0">
                          <a:ln>
                            <a:noFill/>
                          </a:ln>
                          <a:solidFill>
                            <a:schemeClr val="tx1"/>
                          </a:solidFill>
                          <a:effectLst>
                            <a:outerShdw blurRad="38100" dist="38100" dir="2700000" algn="tl">
                              <a:srgbClr val="C0C0C0"/>
                            </a:outerShdw>
                          </a:effectLst>
                          <a:latin typeface="Arial" charset="0"/>
                          <a:ea typeface="黑体" pitchFamily="2" charset="-122"/>
                        </a:rPr>
                        <a:t>1000</a:t>
                      </a:r>
                      <a:r>
                        <a:rPr kumimoji="0" lang="zh-CN" sz="2800" b="1" i="0" u="none" strike="noStrike" cap="none" normalizeH="0" baseline="0" smtClean="0">
                          <a:ln>
                            <a:noFill/>
                          </a:ln>
                          <a:solidFill>
                            <a:schemeClr val="tx1"/>
                          </a:solidFill>
                          <a:effectLst>
                            <a:outerShdw blurRad="38100" dist="38100" dir="2700000" algn="tl">
                              <a:srgbClr val="C0C0C0"/>
                            </a:outerShdw>
                          </a:effectLst>
                          <a:latin typeface="Arial" charset="0"/>
                          <a:ea typeface="黑体" pitchFamily="2" charset="-122"/>
                        </a:rPr>
                        <a:t>或</a:t>
                      </a:r>
                      <a:r>
                        <a:rPr kumimoji="0" lang="zh-CN" altLang="zh-CN" sz="2800" b="1" i="0" u="none" strike="noStrike" cap="none" normalizeH="0" baseline="0" smtClean="0">
                          <a:ln>
                            <a:noFill/>
                          </a:ln>
                          <a:solidFill>
                            <a:schemeClr val="tx1"/>
                          </a:solidFill>
                          <a:effectLst>
                            <a:outerShdw blurRad="38100" dist="38100" dir="2700000" algn="tl">
                              <a:srgbClr val="C0C0C0"/>
                            </a:outerShdw>
                          </a:effectLst>
                          <a:latin typeface="Arial" charset="0"/>
                          <a:ea typeface="黑体" pitchFamily="2" charset="-122"/>
                        </a:rPr>
                        <a:t>1000</a:t>
                      </a:r>
                      <a:r>
                        <a:rPr kumimoji="0" lang="zh-CN" sz="2800" b="1" i="0" u="none" strike="noStrike" cap="none" normalizeH="0" baseline="0" smtClean="0">
                          <a:ln>
                            <a:noFill/>
                          </a:ln>
                          <a:solidFill>
                            <a:schemeClr val="tx1"/>
                          </a:solidFill>
                          <a:effectLst>
                            <a:outerShdw blurRad="38100" dist="38100" dir="2700000" algn="tl">
                              <a:srgbClr val="C0C0C0"/>
                            </a:outerShdw>
                          </a:effectLst>
                          <a:latin typeface="Arial" charset="0"/>
                          <a:ea typeface="黑体" pitchFamily="2" charset="-122"/>
                        </a:rPr>
                        <a:t>以上</a:t>
                      </a:r>
                    </a:p>
                  </a:txBody>
                  <a:tcPr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zh-CN" sz="2800" b="1" i="0" u="none" strike="noStrike" cap="none" normalizeH="0" baseline="0" smtClean="0">
                          <a:ln>
                            <a:noFill/>
                          </a:ln>
                          <a:solidFill>
                            <a:schemeClr val="tx1"/>
                          </a:solidFill>
                          <a:effectLst>
                            <a:outerShdw blurRad="38100" dist="38100" dir="2700000" algn="tl">
                              <a:srgbClr val="C0C0C0"/>
                            </a:outerShdw>
                          </a:effectLst>
                          <a:latin typeface="Arial" charset="0"/>
                          <a:ea typeface="黑体" pitchFamily="2" charset="-122"/>
                        </a:rPr>
                        <a:t>0</a:t>
                      </a:r>
                    </a:p>
                  </a:txBody>
                  <a:tcPr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9731" name="Rectangle 35"/>
          <p:cNvSpPr>
            <a:spLocks noChangeArrowheads="1"/>
          </p:cNvSpPr>
          <p:nvPr/>
        </p:nvSpPr>
        <p:spPr bwMode="auto">
          <a:xfrm>
            <a:off x="1905000" y="838200"/>
            <a:ext cx="5562600" cy="609600"/>
          </a:xfrm>
          <a:prstGeom prst="rect">
            <a:avLst/>
          </a:prstGeom>
          <a:solidFill>
            <a:schemeClr val="accent1"/>
          </a:solidFill>
          <a:ln w="9525" cmpd="sng">
            <a:solidFill>
              <a:schemeClr val="tx1"/>
            </a:solidFill>
            <a:miter lim="800000"/>
            <a:headEnd/>
            <a:tailEnd/>
          </a:ln>
          <a:effectLst/>
        </p:spPr>
        <p:txBody>
          <a:bodyPr wrap="none" anchor="ctr"/>
          <a:lstStyle/>
          <a:p>
            <a:pPr algn="ctr">
              <a:defRPr/>
            </a:pPr>
            <a:r>
              <a:rPr lang="zh-CN" sz="2800">
                <a:solidFill>
                  <a:srgbClr val="FF3399"/>
                </a:solidFill>
                <a:effectLst>
                  <a:outerShdw blurRad="38100" dist="38100" dir="2700000" algn="tl">
                    <a:srgbClr val="000000"/>
                  </a:outerShdw>
                </a:effectLst>
                <a:ea typeface="宋体" pitchFamily="2" charset="-122"/>
              </a:rPr>
              <a:t>称重与小数位数</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endParaRPr lang="zh-CN" altLang="en-US"/>
          </a:p>
        </p:txBody>
      </p:sp>
      <p:pic>
        <p:nvPicPr>
          <p:cNvPr id="50179" name="Picture 2" descr="E:\玉米种子生活力测定图片\IMG_3496.JPG"/>
          <p:cNvPicPr>
            <a:picLocks noChangeAspect="1" noChangeArrowheads="1"/>
          </p:cNvPicPr>
          <p:nvPr/>
        </p:nvPicPr>
        <p:blipFill>
          <a:blip r:embed="rId2"/>
          <a:srcRect/>
          <a:stretch>
            <a:fillRect/>
          </a:stretch>
        </p:blipFill>
        <p:spPr bwMode="auto">
          <a:xfrm>
            <a:off x="3500438" y="2952752"/>
            <a:ext cx="5643562" cy="3762375"/>
          </a:xfrm>
          <a:prstGeom prst="rect">
            <a:avLst/>
          </a:prstGeom>
          <a:noFill/>
          <a:ln w="9525">
            <a:noFill/>
            <a:miter lim="800000"/>
            <a:headEnd/>
            <a:tailEnd/>
          </a:ln>
        </p:spPr>
      </p:pic>
      <p:pic>
        <p:nvPicPr>
          <p:cNvPr id="50180" name="Picture 4" descr="http://dl.zhishi.sina.com.cn/upload/62/78/11/1486627811.6792634.jpg"/>
          <p:cNvPicPr>
            <a:picLocks noChangeAspect="1" noChangeArrowheads="1"/>
          </p:cNvPicPr>
          <p:nvPr/>
        </p:nvPicPr>
        <p:blipFill>
          <a:blip r:embed="rId3"/>
          <a:srcRect/>
          <a:stretch>
            <a:fillRect/>
          </a:stretch>
        </p:blipFill>
        <p:spPr bwMode="auto">
          <a:xfrm>
            <a:off x="285751" y="3929065"/>
            <a:ext cx="4124325" cy="1952625"/>
          </a:xfrm>
          <a:prstGeom prst="rect">
            <a:avLst/>
          </a:prstGeom>
          <a:noFill/>
          <a:ln w="9525">
            <a:noFill/>
            <a:miter lim="800000"/>
            <a:headEnd/>
            <a:tailEnd/>
          </a:ln>
        </p:spPr>
      </p:pic>
      <p:pic>
        <p:nvPicPr>
          <p:cNvPr id="50181" name="Picture 5"/>
          <p:cNvPicPr>
            <a:picLocks noGrp="1" noChangeAspect="1" noChangeArrowheads="1"/>
          </p:cNvPicPr>
          <p:nvPr>
            <p:ph idx="1"/>
          </p:nvPr>
        </p:nvPicPr>
        <p:blipFill>
          <a:blip r:embed="rId4"/>
          <a:srcRect/>
          <a:stretch>
            <a:fillRect/>
          </a:stretch>
        </p:blipFill>
        <p:spPr>
          <a:xfrm>
            <a:off x="0" y="2"/>
            <a:ext cx="5827713" cy="3883025"/>
          </a:xfrm>
          <a:noFill/>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2"/>
          <p:cNvSpPr txBox="1">
            <a:spLocks noChangeArrowheads="1"/>
          </p:cNvSpPr>
          <p:nvPr/>
        </p:nvSpPr>
        <p:spPr bwMode="auto">
          <a:xfrm>
            <a:off x="928688" y="1143000"/>
            <a:ext cx="7446962" cy="3786188"/>
          </a:xfrm>
          <a:prstGeom prst="rect">
            <a:avLst/>
          </a:prstGeom>
          <a:noFill/>
          <a:ln w="9525">
            <a:noFill/>
            <a:miter lim="800000"/>
            <a:headEnd/>
            <a:tailEnd/>
          </a:ln>
          <a:effectLst/>
        </p:spPr>
        <p:txBody>
          <a:bodyPr>
            <a:spAutoFit/>
          </a:bodyPr>
          <a:lstStyle/>
          <a:p>
            <a:pPr>
              <a:spcBef>
                <a:spcPct val="50000"/>
              </a:spcBef>
              <a:defRPr/>
            </a:pPr>
            <a:r>
              <a:rPr lang="zh-CN" sz="3200" b="1" dirty="0">
                <a:solidFill>
                  <a:srgbClr val="FFFF00"/>
                </a:solidFill>
                <a:effectLst>
                  <a:outerShdw blurRad="38100" dist="38100" dir="2700000" algn="tl">
                    <a:srgbClr val="000000"/>
                  </a:outerShdw>
                </a:effectLst>
                <a:latin typeface="楷体_GB2312" pitchFamily="49" charset="-122"/>
                <a:ea typeface="楷体_GB2312" pitchFamily="49" charset="-122"/>
              </a:rPr>
              <a:t>鉴定结果：</a:t>
            </a:r>
            <a:endParaRPr lang="en-US" altLang="zh-CN" sz="3200" b="1" dirty="0">
              <a:solidFill>
                <a:srgbClr val="FFFF00"/>
              </a:solidFill>
              <a:effectLst>
                <a:outerShdw blurRad="38100" dist="38100" dir="2700000" algn="tl">
                  <a:srgbClr val="000000"/>
                </a:outerShdw>
              </a:effectLst>
              <a:latin typeface="楷体_GB2312" pitchFamily="49" charset="-122"/>
              <a:ea typeface="楷体_GB2312" pitchFamily="49" charset="-122"/>
            </a:endParaRPr>
          </a:p>
          <a:p>
            <a:pPr>
              <a:spcBef>
                <a:spcPct val="50000"/>
              </a:spcBef>
              <a:defRPr/>
            </a:pPr>
            <a:endParaRPr lang="zh-CN" sz="3200" b="1" dirty="0">
              <a:solidFill>
                <a:srgbClr val="FFFF00"/>
              </a:solidFill>
              <a:effectLst>
                <a:outerShdw blurRad="38100" dist="38100" dir="2700000" algn="tl">
                  <a:srgbClr val="000000"/>
                </a:outerShdw>
              </a:effectLst>
              <a:latin typeface="楷体_GB2312" pitchFamily="49" charset="-122"/>
              <a:ea typeface="楷体_GB2312" pitchFamily="49" charset="-122"/>
            </a:endParaRPr>
          </a:p>
          <a:p>
            <a:pPr>
              <a:spcBef>
                <a:spcPct val="50000"/>
              </a:spcBef>
              <a:buClr>
                <a:srgbClr val="FF0066"/>
              </a:buClr>
              <a:buSzPct val="70000"/>
              <a:buFont typeface="Wingdings" pitchFamily="2" charset="2"/>
              <a:buChar char="n"/>
              <a:defRPr/>
            </a:pPr>
            <a:r>
              <a:rPr lang="en-US" altLang="zh-CN" sz="3200" b="1" dirty="0" smtClean="0">
                <a:latin typeface="楷体_GB2312" pitchFamily="49" charset="-122"/>
                <a:ea typeface="楷体_GB2312" pitchFamily="49" charset="-122"/>
              </a:rPr>
              <a:t> </a:t>
            </a:r>
            <a:r>
              <a:rPr lang="zh-CN" sz="3200" b="1" dirty="0" smtClean="0">
                <a:latin typeface="楷体_GB2312" pitchFamily="49" charset="-122"/>
                <a:ea typeface="楷体_GB2312" pitchFamily="49" charset="-122"/>
              </a:rPr>
              <a:t>计算</a:t>
            </a:r>
            <a:r>
              <a:rPr lang="zh-CN" altLang="en-US" sz="3200" b="1" dirty="0">
                <a:latin typeface="楷体_GB2312" pitchFamily="49" charset="-122"/>
                <a:ea typeface="楷体_GB2312" pitchFamily="49" charset="-122"/>
              </a:rPr>
              <a:t>有生活力</a:t>
            </a:r>
            <a:r>
              <a:rPr lang="zh-CN" sz="3200" b="1" dirty="0">
                <a:latin typeface="楷体_GB2312" pitchFamily="49" charset="-122"/>
                <a:ea typeface="楷体_GB2312" pitchFamily="49" charset="-122"/>
              </a:rPr>
              <a:t>种子百分率</a:t>
            </a:r>
          </a:p>
          <a:p>
            <a:pPr>
              <a:spcBef>
                <a:spcPct val="50000"/>
              </a:spcBef>
              <a:buClr>
                <a:srgbClr val="FF0066"/>
              </a:buClr>
              <a:buSzPct val="70000"/>
              <a:buFont typeface="Wingdings" pitchFamily="2" charset="2"/>
              <a:buChar char="n"/>
              <a:defRPr/>
            </a:pPr>
            <a:r>
              <a:rPr lang="zh-CN" sz="3200" b="1" dirty="0">
                <a:latin typeface="楷体_GB2312" pitchFamily="49" charset="-122"/>
                <a:ea typeface="楷体_GB2312" pitchFamily="49" charset="-122"/>
              </a:rPr>
              <a:t> 按照局部解剖染色的图形，观察种胚的染色情况，查明种子劣变和生活力丧失的基本原因</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rrowheads="1"/>
          </p:cNvSpPr>
          <p:nvPr>
            <p:ph type="title"/>
          </p:nvPr>
        </p:nvSpPr>
        <p:spPr>
          <a:xfrm>
            <a:off x="468313" y="620713"/>
            <a:ext cx="8229600" cy="1143000"/>
          </a:xfrm>
        </p:spPr>
        <p:txBody>
          <a:bodyPr/>
          <a:lstStyle/>
          <a:p>
            <a:pPr eaLnBrk="1" hangingPunct="1">
              <a:defRPr/>
            </a:pPr>
            <a:endParaRPr lang="zh-CN" altLang="en-US" sz="3600" dirty="0" smtClean="0">
              <a:solidFill>
                <a:srgbClr val="FF00FF"/>
              </a:solidFill>
              <a:latin typeface="楷体_GB2312" pitchFamily="49" charset="-122"/>
              <a:ea typeface="楷体_GB2312" pitchFamily="49" charset="-122"/>
            </a:endParaRPr>
          </a:p>
        </p:txBody>
      </p:sp>
      <p:sp>
        <p:nvSpPr>
          <p:cNvPr id="32771" name="Text Box 3"/>
          <p:cNvSpPr txBox="1">
            <a:spLocks noChangeArrowheads="1"/>
          </p:cNvSpPr>
          <p:nvPr/>
        </p:nvSpPr>
        <p:spPr bwMode="auto">
          <a:xfrm>
            <a:off x="827088" y="1916113"/>
            <a:ext cx="7772400" cy="3600986"/>
          </a:xfrm>
          <a:prstGeom prst="rect">
            <a:avLst/>
          </a:prstGeom>
          <a:noFill/>
          <a:ln w="9525">
            <a:noFill/>
            <a:miter lim="800000"/>
            <a:headEnd/>
            <a:tailEnd/>
          </a:ln>
          <a:effectLst/>
        </p:spPr>
        <p:txBody>
          <a:bodyPr>
            <a:spAutoFit/>
          </a:bodyPr>
          <a:lstStyle/>
          <a:p>
            <a:pPr>
              <a:spcBef>
                <a:spcPct val="50000"/>
              </a:spcBef>
              <a:buClr>
                <a:srgbClr val="FF0066"/>
              </a:buClr>
              <a:buSzPct val="70000"/>
              <a:defRPr/>
            </a:pPr>
            <a:r>
              <a:rPr lang="zh-CN" altLang="en-US" sz="3200" dirty="0" smtClean="0">
                <a:solidFill>
                  <a:srgbClr val="FF00FF"/>
                </a:solidFill>
                <a:latin typeface="楷体_GB2312" pitchFamily="49" charset="-122"/>
                <a:ea typeface="楷体_GB2312" pitchFamily="49" charset="-122"/>
              </a:rPr>
              <a:t>结果表示与报告</a:t>
            </a:r>
          </a:p>
          <a:p>
            <a:pPr>
              <a:spcBef>
                <a:spcPct val="50000"/>
              </a:spcBef>
              <a:buClr>
                <a:srgbClr val="FF0066"/>
              </a:buClr>
              <a:buSzPct val="70000"/>
              <a:buFont typeface="Wingdings" pitchFamily="2" charset="2"/>
              <a:buNone/>
              <a:defRPr/>
            </a:pPr>
            <a:r>
              <a:rPr lang="zh-CN" sz="3200" b="1" dirty="0" smtClean="0">
                <a:latin typeface="楷体_GB2312" pitchFamily="49" charset="-122"/>
                <a:ea typeface="楷体_GB2312" pitchFamily="49" charset="-122"/>
              </a:rPr>
              <a:t>计算</a:t>
            </a:r>
            <a:r>
              <a:rPr lang="zh-CN" sz="3200" b="1" dirty="0">
                <a:latin typeface="楷体_GB2312" pitchFamily="49" charset="-122"/>
                <a:ea typeface="楷体_GB2312" pitchFamily="49" charset="-122"/>
              </a:rPr>
              <a:t>各个重复中有生活力的种子数，</a:t>
            </a:r>
            <a:r>
              <a:rPr lang="zh-CN" sz="3200" b="1" dirty="0">
                <a:solidFill>
                  <a:srgbClr val="FF9900"/>
                </a:solidFill>
                <a:effectLst>
                  <a:outerShdw blurRad="38100" dist="38100" dir="2700000" algn="tl">
                    <a:srgbClr val="000000"/>
                  </a:outerShdw>
                </a:effectLst>
                <a:latin typeface="楷体_GB2312" pitchFamily="49" charset="-122"/>
                <a:ea typeface="楷体_GB2312" pitchFamily="49" charset="-122"/>
              </a:rPr>
              <a:t>重复间最大容许差距</a:t>
            </a:r>
            <a:r>
              <a:rPr lang="zh-CN" sz="3200" b="1" dirty="0">
                <a:latin typeface="楷体_GB2312" pitchFamily="49" charset="-122"/>
                <a:ea typeface="楷体_GB2312" pitchFamily="49" charset="-122"/>
              </a:rPr>
              <a:t>不得超过</a:t>
            </a:r>
            <a:r>
              <a:rPr lang="zh-CN" altLang="zh-CN" sz="3200" b="1" dirty="0">
                <a:latin typeface="楷体_GB2312" pitchFamily="49" charset="-122"/>
                <a:ea typeface="楷体_GB2312" pitchFamily="49" charset="-122"/>
              </a:rPr>
              <a:t>《</a:t>
            </a:r>
            <a:r>
              <a:rPr lang="zh-CN" sz="3200" b="1" dirty="0">
                <a:latin typeface="楷体_GB2312" pitchFamily="49" charset="-122"/>
                <a:ea typeface="楷体_GB2312" pitchFamily="49" charset="-122"/>
              </a:rPr>
              <a:t>生活力测定重复间的最大容许差距</a:t>
            </a:r>
            <a:r>
              <a:rPr lang="zh-CN" altLang="zh-CN" sz="3200" b="1" dirty="0">
                <a:latin typeface="楷体_GB2312" pitchFamily="49" charset="-122"/>
                <a:ea typeface="楷体_GB2312" pitchFamily="49" charset="-122"/>
              </a:rPr>
              <a:t>》</a:t>
            </a:r>
            <a:r>
              <a:rPr lang="zh-CN" sz="3200" b="1" dirty="0">
                <a:latin typeface="楷体_GB2312" pitchFamily="49" charset="-122"/>
                <a:ea typeface="楷体_GB2312" pitchFamily="49" charset="-122"/>
              </a:rPr>
              <a:t>的规定，平均百分率计算到最近似的整数。</a:t>
            </a:r>
          </a:p>
          <a:p>
            <a:pPr>
              <a:spcBef>
                <a:spcPct val="50000"/>
              </a:spcBef>
              <a:buClr>
                <a:srgbClr val="FF0066"/>
              </a:buClr>
              <a:buSzPct val="70000"/>
              <a:buFont typeface="Wingdings" pitchFamily="2" charset="2"/>
              <a:buNone/>
              <a:defRPr/>
            </a:pPr>
            <a:r>
              <a:rPr lang="zh-CN" sz="3200" b="1" dirty="0">
                <a:latin typeface="楷体_GB2312" pitchFamily="49" charset="-122"/>
                <a:ea typeface="楷体_GB2312" pitchFamily="49" charset="-122"/>
              </a:rPr>
              <a:t>    </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2"/>
          <p:cNvSpPr txBox="1">
            <a:spLocks noChangeArrowheads="1"/>
          </p:cNvSpPr>
          <p:nvPr/>
        </p:nvSpPr>
        <p:spPr bwMode="auto">
          <a:xfrm>
            <a:off x="611190" y="1844675"/>
            <a:ext cx="8353425" cy="584200"/>
          </a:xfrm>
          <a:prstGeom prst="rect">
            <a:avLst/>
          </a:prstGeom>
          <a:noFill/>
          <a:ln w="9525">
            <a:noFill/>
            <a:miter lim="800000"/>
            <a:headEnd/>
            <a:tailEnd/>
          </a:ln>
        </p:spPr>
        <p:txBody>
          <a:bodyPr>
            <a:spAutoFit/>
          </a:bodyPr>
          <a:lstStyle/>
          <a:p>
            <a:pPr algn="l">
              <a:spcBef>
                <a:spcPct val="40000"/>
              </a:spcBef>
              <a:buClr>
                <a:srgbClr val="CC0099"/>
              </a:buClr>
              <a:buSzPct val="70000"/>
              <a:buFont typeface="Wingdings" pitchFamily="2" charset="2"/>
              <a:buChar char="u"/>
            </a:pPr>
            <a:r>
              <a:rPr lang="zh-CN" sz="3200" b="1">
                <a:latin typeface="楷体_GB2312" pitchFamily="49" charset="-122"/>
                <a:ea typeface="楷体_GB2312" pitchFamily="49" charset="-122"/>
              </a:rPr>
              <a:t>四分法：一付分样板和一张分样台。</a:t>
            </a:r>
          </a:p>
        </p:txBody>
      </p:sp>
      <p:sp>
        <p:nvSpPr>
          <p:cNvPr id="4" name="矩形 3"/>
          <p:cNvSpPr>
            <a:spLocks noChangeArrowheads="1"/>
          </p:cNvSpPr>
          <p:nvPr/>
        </p:nvSpPr>
        <p:spPr bwMode="auto">
          <a:xfrm>
            <a:off x="2214565" y="3571875"/>
            <a:ext cx="4500562" cy="2000250"/>
          </a:xfrm>
          <a:prstGeom prst="rect">
            <a:avLst/>
          </a:prstGeom>
          <a:solidFill>
            <a:schemeClr val="accent1"/>
          </a:solidFill>
          <a:ln w="9525" algn="ctr">
            <a:solidFill>
              <a:schemeClr val="tx1"/>
            </a:solidFill>
            <a:round/>
            <a:headEnd/>
            <a:tailEnd/>
          </a:ln>
        </p:spPr>
        <p:txBody>
          <a:bodyPr/>
          <a:lstStyle/>
          <a:p>
            <a:endParaRPr lang="zh-CN" altLang="en-US"/>
          </a:p>
        </p:txBody>
      </p:sp>
      <p:cxnSp>
        <p:nvCxnSpPr>
          <p:cNvPr id="8" name="直接连接符 7"/>
          <p:cNvCxnSpPr>
            <a:cxnSpLocks noChangeShapeType="1"/>
          </p:cNvCxnSpPr>
          <p:nvPr/>
        </p:nvCxnSpPr>
        <p:spPr bwMode="auto">
          <a:xfrm flipV="1">
            <a:off x="2214565" y="3571875"/>
            <a:ext cx="4500562" cy="2000250"/>
          </a:xfrm>
          <a:prstGeom prst="line">
            <a:avLst/>
          </a:prstGeom>
          <a:noFill/>
          <a:ln w="28575" algn="ctr">
            <a:solidFill>
              <a:srgbClr val="FF0066"/>
            </a:solidFill>
            <a:round/>
            <a:headEnd/>
            <a:tailEnd/>
          </a:ln>
        </p:spPr>
      </p:cxnSp>
      <p:cxnSp>
        <p:nvCxnSpPr>
          <p:cNvPr id="10" name="直接连接符 9"/>
          <p:cNvCxnSpPr>
            <a:cxnSpLocks noChangeShapeType="1"/>
          </p:cNvCxnSpPr>
          <p:nvPr/>
        </p:nvCxnSpPr>
        <p:spPr bwMode="auto">
          <a:xfrm>
            <a:off x="2214565" y="3571875"/>
            <a:ext cx="4500562" cy="2000250"/>
          </a:xfrm>
          <a:prstGeom prst="line">
            <a:avLst/>
          </a:prstGeom>
          <a:noFill/>
          <a:ln w="28575" algn="ctr">
            <a:solidFill>
              <a:srgbClr val="FF0066"/>
            </a:solidFill>
            <a:round/>
            <a:headEnd/>
            <a:tailEnd/>
          </a:ln>
        </p:spPr>
      </p:cxnSp>
      <p:sp>
        <p:nvSpPr>
          <p:cNvPr id="21" name="等腰三角形 20"/>
          <p:cNvSpPr>
            <a:spLocks noChangeArrowheads="1"/>
          </p:cNvSpPr>
          <p:nvPr/>
        </p:nvSpPr>
        <p:spPr bwMode="auto">
          <a:xfrm rot="10800000">
            <a:off x="2214565" y="3571878"/>
            <a:ext cx="4429125" cy="1000125"/>
          </a:xfrm>
          <a:prstGeom prst="triangle">
            <a:avLst>
              <a:gd name="adj" fmla="val 48528"/>
            </a:avLst>
          </a:prstGeom>
          <a:solidFill>
            <a:schemeClr val="bg1"/>
          </a:solidFill>
          <a:ln w="57150" algn="ctr">
            <a:solidFill>
              <a:srgbClr val="00B050"/>
            </a:solidFill>
            <a:round/>
            <a:headEnd/>
            <a:tailEnd/>
          </a:ln>
        </p:spPr>
        <p:txBody>
          <a:bodyPr/>
          <a:lstStyle/>
          <a:p>
            <a:endParaRPr lang="zh-CN" altLang="en-US"/>
          </a:p>
        </p:txBody>
      </p:sp>
      <p:sp>
        <p:nvSpPr>
          <p:cNvPr id="22" name="等腰三角形 21"/>
          <p:cNvSpPr>
            <a:spLocks noChangeArrowheads="1"/>
          </p:cNvSpPr>
          <p:nvPr/>
        </p:nvSpPr>
        <p:spPr bwMode="auto">
          <a:xfrm>
            <a:off x="2286002" y="4572004"/>
            <a:ext cx="4500563" cy="1000125"/>
          </a:xfrm>
          <a:prstGeom prst="triangle">
            <a:avLst>
              <a:gd name="adj" fmla="val 48528"/>
            </a:avLst>
          </a:prstGeom>
          <a:solidFill>
            <a:schemeClr val="bg1"/>
          </a:solidFill>
          <a:ln w="57150" algn="ctr">
            <a:solidFill>
              <a:srgbClr val="00B050"/>
            </a:solidFill>
            <a:round/>
            <a:headEnd/>
            <a:tailEnd/>
          </a:ln>
        </p:spPr>
        <p:txBody>
          <a:bodyPr/>
          <a:lstStyle/>
          <a:p>
            <a:endParaRPr lang="zh-CN" altLang="en-US"/>
          </a:p>
        </p:txBody>
      </p:sp>
    </p:spTree>
  </p:cSld>
  <p:clrMapOvr>
    <a:masterClrMapping/>
  </p:clrMapOvr>
  <p:transition>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50178">
                                            <p:txEl>
                                              <p:pRg st="0" end="0"/>
                                            </p:txEl>
                                          </p:spTgt>
                                        </p:tgtEl>
                                        <p:attrNameLst>
                                          <p:attrName>style.visibility</p:attrName>
                                        </p:attrNameLst>
                                      </p:cBhvr>
                                      <p:to>
                                        <p:strVal val="visible"/>
                                      </p:to>
                                    </p:set>
                                    <p:anim calcmode="lin" valueType="num">
                                      <p:cBhvr additive="base">
                                        <p:cTn id="7" dur="3000" fill="hold"/>
                                        <p:tgtEl>
                                          <p:spTgt spid="50178">
                                            <p:txEl>
                                              <p:pRg st="0" end="0"/>
                                            </p:txEl>
                                          </p:spTgt>
                                        </p:tgtEl>
                                        <p:attrNameLst>
                                          <p:attrName>ppt_x</p:attrName>
                                        </p:attrNameLst>
                                      </p:cBhvr>
                                      <p:tavLst>
                                        <p:tav tm="0">
                                          <p:val>
                                            <p:strVal val="#ppt_x"/>
                                          </p:val>
                                        </p:tav>
                                        <p:tav tm="100000">
                                          <p:val>
                                            <p:strVal val="#ppt_x"/>
                                          </p:val>
                                        </p:tav>
                                      </p:tavLst>
                                    </p:anim>
                                    <p:anim calcmode="lin" valueType="num">
                                      <p:cBhvr additive="base">
                                        <p:cTn id="8" dur="3000" fill="hold"/>
                                        <p:tgtEl>
                                          <p:spTgt spid="5017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2000"/>
                                        <p:tgtEl>
                                          <p:spTgt spid="2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1" grpId="0" animBg="1"/>
      <p:bldP spid="2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57290" y="2000240"/>
            <a:ext cx="6786610" cy="3638560"/>
          </a:xfrm>
        </p:spPr>
        <p:txBody>
          <a:bodyPr>
            <a:normAutofit/>
          </a:bodyPr>
          <a:lstStyle/>
          <a:p>
            <a:pPr lvl="0" algn="l">
              <a:spcBef>
                <a:spcPct val="50000"/>
              </a:spcBef>
            </a:pPr>
            <a:r>
              <a:rPr lang="zh-CN" altLang="en-US" dirty="0" smtClean="0">
                <a:solidFill>
                  <a:prstClr val="black"/>
                </a:solidFill>
                <a:effectLst>
                  <a:outerShdw blurRad="38100" dist="38100" dir="2700000" algn="tl">
                    <a:srgbClr val="000000"/>
                  </a:outerShdw>
                </a:effectLst>
                <a:latin typeface="华文新魏" pitchFamily="2" charset="-122"/>
                <a:ea typeface="楷体_GB2312" pitchFamily="49" charset="-122"/>
              </a:rPr>
              <a:t>（五）结果计算（</a:t>
            </a:r>
            <a:r>
              <a:rPr lang="zh-CN" altLang="en-US" dirty="0" smtClean="0">
                <a:solidFill>
                  <a:srgbClr val="FF0000"/>
                </a:solidFill>
                <a:effectLst>
                  <a:outerShdw blurRad="38100" dist="38100" dir="2700000" algn="tl">
                    <a:srgbClr val="000000"/>
                  </a:outerShdw>
                </a:effectLst>
                <a:latin typeface="华文新魏" pitchFamily="2" charset="-122"/>
                <a:ea typeface="楷体_GB2312" pitchFamily="49" charset="-122"/>
              </a:rPr>
              <a:t>核查</a:t>
            </a:r>
            <a:r>
              <a:rPr lang="en-US" altLang="zh-CN" dirty="0" smtClean="0">
                <a:solidFill>
                  <a:srgbClr val="FF0000"/>
                </a:solidFill>
                <a:effectLst>
                  <a:outerShdw blurRad="38100" dist="38100" dir="2700000" algn="tl">
                    <a:srgbClr val="000000"/>
                  </a:outerShdw>
                </a:effectLst>
                <a:latin typeface="华文新魏" pitchFamily="2" charset="-122"/>
                <a:ea typeface="楷体_GB2312" pitchFamily="49" charset="-122"/>
              </a:rPr>
              <a:t>5%</a:t>
            </a:r>
            <a:r>
              <a:rPr lang="zh-CN" altLang="en-US" dirty="0" smtClean="0">
                <a:solidFill>
                  <a:srgbClr val="FF0000"/>
                </a:solidFill>
                <a:effectLst>
                  <a:outerShdw blurRad="38100" dist="38100" dir="2700000" algn="tl">
                    <a:srgbClr val="000000"/>
                  </a:outerShdw>
                </a:effectLst>
                <a:latin typeface="华文新魏" pitchFamily="2" charset="-122"/>
                <a:ea typeface="楷体_GB2312" pitchFamily="49" charset="-122"/>
              </a:rPr>
              <a:t>；</a:t>
            </a:r>
            <a:r>
              <a:rPr lang="zh-CN" altLang="en-US" dirty="0" smtClean="0">
                <a:solidFill>
                  <a:srgbClr val="00B050"/>
                </a:solidFill>
                <a:effectLst>
                  <a:outerShdw blurRad="38100" dist="38100" dir="2700000" algn="tl">
                    <a:srgbClr val="000000"/>
                  </a:outerShdw>
                </a:effectLst>
                <a:latin typeface="华文新魏" pitchFamily="2" charset="-122"/>
                <a:ea typeface="楷体_GB2312" pitchFamily="49" charset="-122"/>
              </a:rPr>
              <a:t>以分析后的各成分重量之和计算各成分百分率：半试样</a:t>
            </a:r>
            <a:r>
              <a:rPr lang="en-US" altLang="zh-CN" dirty="0" smtClean="0">
                <a:solidFill>
                  <a:srgbClr val="00B050"/>
                </a:solidFill>
                <a:effectLst>
                  <a:outerShdw blurRad="38100" dist="38100" dir="2700000" algn="tl">
                    <a:srgbClr val="000000"/>
                  </a:outerShdw>
                </a:effectLst>
                <a:latin typeface="华文新魏" pitchFamily="2" charset="-122"/>
                <a:ea typeface="楷体_GB2312" pitchFamily="49" charset="-122"/>
              </a:rPr>
              <a:t>2</a:t>
            </a:r>
            <a:r>
              <a:rPr lang="zh-CN" altLang="en-US" dirty="0" smtClean="0">
                <a:solidFill>
                  <a:srgbClr val="00B050"/>
                </a:solidFill>
                <a:effectLst>
                  <a:outerShdw blurRad="38100" dist="38100" dir="2700000" algn="tl">
                    <a:srgbClr val="000000"/>
                  </a:outerShdw>
                </a:effectLst>
                <a:latin typeface="华文新魏" pitchFamily="2" charset="-122"/>
                <a:ea typeface="楷体_GB2312" pitchFamily="49" charset="-122"/>
              </a:rPr>
              <a:t>位小数，全试样</a:t>
            </a:r>
            <a:r>
              <a:rPr lang="en-US" altLang="zh-CN" dirty="0" smtClean="0">
                <a:solidFill>
                  <a:srgbClr val="00B050"/>
                </a:solidFill>
                <a:effectLst>
                  <a:outerShdw blurRad="38100" dist="38100" dir="2700000" algn="tl">
                    <a:srgbClr val="000000"/>
                  </a:outerShdw>
                </a:effectLst>
                <a:latin typeface="华文新魏" pitchFamily="2" charset="-122"/>
                <a:ea typeface="楷体_GB2312" pitchFamily="49" charset="-122"/>
              </a:rPr>
              <a:t>1</a:t>
            </a:r>
            <a:r>
              <a:rPr lang="zh-CN" altLang="en-US" dirty="0" smtClean="0">
                <a:solidFill>
                  <a:srgbClr val="00B050"/>
                </a:solidFill>
                <a:effectLst>
                  <a:outerShdw blurRad="38100" dist="38100" dir="2700000" algn="tl">
                    <a:srgbClr val="000000"/>
                  </a:outerShdw>
                </a:effectLst>
                <a:latin typeface="华文新魏" pitchFamily="2" charset="-122"/>
                <a:ea typeface="楷体_GB2312" pitchFamily="49" charset="-122"/>
              </a:rPr>
              <a:t>位小数；</a:t>
            </a:r>
            <a:r>
              <a:rPr lang="zh-CN" altLang="en-US" dirty="0" smtClean="0">
                <a:solidFill>
                  <a:srgbClr val="FFC000"/>
                </a:solidFill>
                <a:effectLst>
                  <a:outerShdw blurRad="38100" dist="38100" dir="2700000" algn="tl">
                    <a:srgbClr val="000000"/>
                  </a:outerShdw>
                </a:effectLst>
                <a:latin typeface="华文新魏" pitchFamily="2" charset="-122"/>
                <a:ea typeface="楷体_GB2312" pitchFamily="49" charset="-122"/>
              </a:rPr>
              <a:t>容许差距核查；</a:t>
            </a:r>
            <a:r>
              <a:rPr lang="zh-CN" altLang="en-US" dirty="0" smtClean="0">
                <a:solidFill>
                  <a:srgbClr val="FF00FF"/>
                </a:solidFill>
                <a:effectLst>
                  <a:outerShdw blurRad="38100" dist="38100" dir="2700000" algn="tl">
                    <a:srgbClr val="000000"/>
                  </a:outerShdw>
                </a:effectLst>
                <a:latin typeface="华文新魏" pitchFamily="2" charset="-122"/>
                <a:ea typeface="楷体_GB2312" pitchFamily="49" charset="-122"/>
              </a:rPr>
              <a:t>结果换算；</a:t>
            </a:r>
            <a:r>
              <a:rPr lang="zh-CN" altLang="en-US" dirty="0" smtClean="0">
                <a:solidFill>
                  <a:srgbClr val="0000FF"/>
                </a:solidFill>
                <a:effectLst>
                  <a:outerShdw blurRad="38100" dist="38100" dir="2700000" algn="tl">
                    <a:srgbClr val="000000"/>
                  </a:outerShdw>
                </a:effectLst>
                <a:latin typeface="华文新魏" pitchFamily="2" charset="-122"/>
                <a:ea typeface="楷体_GB2312" pitchFamily="49" charset="-122"/>
              </a:rPr>
              <a:t>修约</a:t>
            </a:r>
            <a:r>
              <a:rPr lang="zh-CN" altLang="en-US" dirty="0" smtClean="0">
                <a:solidFill>
                  <a:prstClr val="black"/>
                </a:solidFill>
                <a:effectLst>
                  <a:outerShdw blurRad="38100" dist="38100" dir="2700000" algn="tl">
                    <a:srgbClr val="000000"/>
                  </a:outerShdw>
                </a:effectLst>
                <a:latin typeface="华文新魏" pitchFamily="2" charset="-122"/>
                <a:ea typeface="楷体_GB2312" pitchFamily="49" charset="-122"/>
              </a:rPr>
              <a:t>）</a:t>
            </a:r>
          </a:p>
          <a:p>
            <a:pPr lvl="0" algn="l">
              <a:spcBef>
                <a:spcPct val="50000"/>
              </a:spcBef>
            </a:pPr>
            <a:r>
              <a:rPr lang="zh-CN" altLang="en-US" dirty="0" smtClean="0">
                <a:solidFill>
                  <a:prstClr val="black"/>
                </a:solidFill>
                <a:effectLst>
                  <a:outerShdw blurRad="38100" dist="38100" dir="2700000" algn="tl">
                    <a:srgbClr val="000000"/>
                  </a:outerShdw>
                </a:effectLst>
                <a:latin typeface="华文新魏" pitchFamily="2" charset="-122"/>
                <a:ea typeface="楷体_GB2312" pitchFamily="49" charset="-122"/>
              </a:rPr>
              <a:t>（六）结果报告</a:t>
            </a:r>
          </a:p>
          <a:p>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 Box 2"/>
          <p:cNvSpPr txBox="1">
            <a:spLocks noChangeArrowheads="1"/>
          </p:cNvSpPr>
          <p:nvPr/>
        </p:nvSpPr>
        <p:spPr bwMode="auto">
          <a:xfrm>
            <a:off x="381000" y="685800"/>
            <a:ext cx="8458200" cy="5321300"/>
          </a:xfrm>
          <a:prstGeom prst="rect">
            <a:avLst/>
          </a:prstGeom>
          <a:noFill/>
          <a:ln w="9525">
            <a:noFill/>
            <a:miter lim="800000"/>
            <a:headEnd/>
            <a:tailEnd/>
          </a:ln>
          <a:effectLst/>
        </p:spPr>
        <p:txBody>
          <a:bodyPr>
            <a:spAutoFit/>
          </a:bodyPr>
          <a:lstStyle/>
          <a:p>
            <a:pPr>
              <a:lnSpc>
                <a:spcPct val="125000"/>
              </a:lnSpc>
              <a:spcBef>
                <a:spcPct val="50000"/>
              </a:spcBef>
              <a:defRPr/>
            </a:pPr>
            <a:r>
              <a:rPr lang="zh-CN" sz="2800" dirty="0">
                <a:solidFill>
                  <a:schemeClr val="tx2"/>
                </a:solidFill>
                <a:effectLst>
                  <a:outerShdw blurRad="38100" dist="38100" dir="2700000" algn="tl">
                    <a:srgbClr val="C0C0C0"/>
                  </a:outerShdw>
                </a:effectLst>
                <a:latin typeface="楷体_GB2312" pitchFamily="49" charset="-122"/>
                <a:ea typeface="楷体_GB2312" pitchFamily="49" charset="-122"/>
              </a:rPr>
              <a:t>现进行水稻种子的净度分析，送验样品为</a:t>
            </a:r>
            <a:r>
              <a:rPr lang="zh-CN" altLang="zh-CN" sz="2800" dirty="0">
                <a:solidFill>
                  <a:schemeClr val="tx2"/>
                </a:solidFill>
                <a:effectLst>
                  <a:outerShdw blurRad="38100" dist="38100" dir="2700000" algn="tl">
                    <a:srgbClr val="C0C0C0"/>
                  </a:outerShdw>
                </a:effectLst>
                <a:latin typeface="Times New Roman" pitchFamily="18" charset="0"/>
                <a:ea typeface="楷体_GB2312" pitchFamily="49" charset="-122"/>
              </a:rPr>
              <a:t>402.0g</a:t>
            </a:r>
            <a:r>
              <a:rPr lang="zh-CN" sz="2800" dirty="0">
                <a:solidFill>
                  <a:schemeClr val="tx2"/>
                </a:solidFill>
                <a:effectLst>
                  <a:outerShdw blurRad="38100" dist="38100" dir="2700000" algn="tl">
                    <a:srgbClr val="C0C0C0"/>
                  </a:outerShdw>
                </a:effectLst>
                <a:latin typeface="Times New Roman" pitchFamily="18" charset="0"/>
                <a:ea typeface="楷体_GB2312" pitchFamily="49" charset="-122"/>
              </a:rPr>
              <a:t>（</a:t>
            </a:r>
            <a:r>
              <a:rPr lang="zh-CN" altLang="zh-CN" sz="2800" dirty="0">
                <a:solidFill>
                  <a:schemeClr val="tx2"/>
                </a:solidFill>
                <a:effectLst>
                  <a:outerShdw blurRad="38100" dist="38100" dir="2700000" algn="tl">
                    <a:srgbClr val="C0C0C0"/>
                  </a:outerShdw>
                </a:effectLst>
                <a:latin typeface="Times New Roman" pitchFamily="18" charset="0"/>
                <a:ea typeface="楷体_GB2312" pitchFamily="49" charset="-122"/>
              </a:rPr>
              <a:t>M</a:t>
            </a:r>
            <a:r>
              <a:rPr lang="zh-CN" sz="2800" dirty="0">
                <a:solidFill>
                  <a:schemeClr val="tx2"/>
                </a:solidFill>
                <a:effectLst>
                  <a:outerShdw blurRad="38100" dist="38100" dir="2700000" algn="tl">
                    <a:srgbClr val="C0C0C0"/>
                  </a:outerShdw>
                </a:effectLst>
                <a:latin typeface="Times New Roman" pitchFamily="18" charset="0"/>
                <a:ea typeface="楷体_GB2312" pitchFamily="49" charset="-122"/>
              </a:rPr>
              <a:t>），从中分拣出重型混杂物</a:t>
            </a:r>
            <a:r>
              <a:rPr lang="zh-CN" altLang="zh-CN" sz="2800" dirty="0">
                <a:solidFill>
                  <a:schemeClr val="tx2"/>
                </a:solidFill>
                <a:effectLst>
                  <a:outerShdw blurRad="38100" dist="38100" dir="2700000" algn="tl">
                    <a:srgbClr val="C0C0C0"/>
                  </a:outerShdw>
                </a:effectLst>
                <a:latin typeface="Times New Roman" pitchFamily="18" charset="0"/>
                <a:ea typeface="楷体_GB2312" pitchFamily="49" charset="-122"/>
              </a:rPr>
              <a:t>1.0000g</a:t>
            </a:r>
            <a:r>
              <a:rPr lang="zh-CN" sz="2800" dirty="0">
                <a:solidFill>
                  <a:schemeClr val="tx2"/>
                </a:solidFill>
                <a:effectLst>
                  <a:outerShdw blurRad="38100" dist="38100" dir="2700000" algn="tl">
                    <a:srgbClr val="C0C0C0"/>
                  </a:outerShdw>
                </a:effectLst>
                <a:latin typeface="Times New Roman" pitchFamily="18" charset="0"/>
                <a:ea typeface="楷体_GB2312" pitchFamily="49" charset="-122"/>
              </a:rPr>
              <a:t>（</a:t>
            </a:r>
            <a:r>
              <a:rPr lang="zh-CN" altLang="zh-CN" sz="2800" dirty="0">
                <a:solidFill>
                  <a:schemeClr val="tx2"/>
                </a:solidFill>
                <a:effectLst>
                  <a:outerShdw blurRad="38100" dist="38100" dir="2700000" algn="tl">
                    <a:srgbClr val="C0C0C0"/>
                  </a:outerShdw>
                </a:effectLst>
                <a:latin typeface="Times New Roman" pitchFamily="18" charset="0"/>
                <a:ea typeface="楷体_GB2312" pitchFamily="49" charset="-122"/>
              </a:rPr>
              <a:t>m</a:t>
            </a:r>
            <a:r>
              <a:rPr lang="zh-CN" sz="2800" dirty="0">
                <a:solidFill>
                  <a:schemeClr val="tx2"/>
                </a:solidFill>
                <a:effectLst>
                  <a:outerShdw blurRad="38100" dist="38100" dir="2700000" algn="tl">
                    <a:srgbClr val="C0C0C0"/>
                  </a:outerShdw>
                </a:effectLst>
                <a:latin typeface="Times New Roman" pitchFamily="18" charset="0"/>
                <a:ea typeface="楷体_GB2312" pitchFamily="49" charset="-122"/>
              </a:rPr>
              <a:t>），其中分别有玉米种子</a:t>
            </a:r>
            <a:r>
              <a:rPr lang="zh-CN" altLang="zh-CN" sz="2800" dirty="0">
                <a:solidFill>
                  <a:schemeClr val="tx2"/>
                </a:solidFill>
                <a:effectLst>
                  <a:outerShdw blurRad="38100" dist="38100" dir="2700000" algn="tl">
                    <a:srgbClr val="C0C0C0"/>
                  </a:outerShdw>
                </a:effectLst>
                <a:latin typeface="Times New Roman" pitchFamily="18" charset="0"/>
                <a:ea typeface="楷体_GB2312" pitchFamily="49" charset="-122"/>
              </a:rPr>
              <a:t>0.5000g (m</a:t>
            </a:r>
            <a:r>
              <a:rPr lang="zh-CN" altLang="zh-CN" sz="2800" baseline="-25000" dirty="0">
                <a:solidFill>
                  <a:schemeClr val="tx2"/>
                </a:solidFill>
                <a:effectLst>
                  <a:outerShdw blurRad="38100" dist="38100" dir="2700000" algn="tl">
                    <a:srgbClr val="C0C0C0"/>
                  </a:outerShdw>
                </a:effectLst>
                <a:latin typeface="Times New Roman" pitchFamily="18" charset="0"/>
                <a:ea typeface="楷体_GB2312" pitchFamily="49" charset="-122"/>
              </a:rPr>
              <a:t>1</a:t>
            </a:r>
            <a:r>
              <a:rPr lang="zh-CN" altLang="zh-CN" sz="2800" dirty="0">
                <a:solidFill>
                  <a:schemeClr val="tx2"/>
                </a:solidFill>
                <a:effectLst>
                  <a:outerShdw blurRad="38100" dist="38100" dir="2700000" algn="tl">
                    <a:srgbClr val="C0C0C0"/>
                  </a:outerShdw>
                </a:effectLst>
                <a:latin typeface="Times New Roman" pitchFamily="18" charset="0"/>
                <a:ea typeface="楷体_GB2312" pitchFamily="49" charset="-122"/>
              </a:rPr>
              <a:t>) </a:t>
            </a:r>
            <a:r>
              <a:rPr lang="zh-CN" sz="2800" dirty="0">
                <a:solidFill>
                  <a:schemeClr val="tx2"/>
                </a:solidFill>
                <a:effectLst>
                  <a:outerShdw blurRad="38100" dist="38100" dir="2700000" algn="tl">
                    <a:srgbClr val="C0C0C0"/>
                  </a:outerShdw>
                </a:effectLst>
                <a:latin typeface="Times New Roman" pitchFamily="18" charset="0"/>
                <a:ea typeface="楷体_GB2312" pitchFamily="49" charset="-122"/>
              </a:rPr>
              <a:t>，石块</a:t>
            </a:r>
            <a:r>
              <a:rPr lang="zh-CN" altLang="zh-CN" sz="2800" dirty="0">
                <a:solidFill>
                  <a:schemeClr val="tx2"/>
                </a:solidFill>
                <a:effectLst>
                  <a:outerShdw blurRad="38100" dist="38100" dir="2700000" algn="tl">
                    <a:srgbClr val="C0C0C0"/>
                  </a:outerShdw>
                </a:effectLst>
                <a:latin typeface="Times New Roman" pitchFamily="18" charset="0"/>
                <a:ea typeface="楷体_GB2312" pitchFamily="49" charset="-122"/>
              </a:rPr>
              <a:t>0.5000g (m</a:t>
            </a:r>
            <a:r>
              <a:rPr lang="zh-CN" altLang="zh-CN" sz="2800" baseline="-25000" dirty="0">
                <a:solidFill>
                  <a:schemeClr val="tx2"/>
                </a:solidFill>
                <a:effectLst>
                  <a:outerShdw blurRad="38100" dist="38100" dir="2700000" algn="tl">
                    <a:srgbClr val="C0C0C0"/>
                  </a:outerShdw>
                </a:effectLst>
                <a:latin typeface="Times New Roman" pitchFamily="18" charset="0"/>
                <a:ea typeface="楷体_GB2312" pitchFamily="49" charset="-122"/>
              </a:rPr>
              <a:t>2</a:t>
            </a:r>
            <a:r>
              <a:rPr lang="zh-CN" altLang="zh-CN" sz="2800" dirty="0">
                <a:solidFill>
                  <a:schemeClr val="tx2"/>
                </a:solidFill>
                <a:effectLst>
                  <a:outerShdw blurRad="38100" dist="38100" dir="2700000" algn="tl">
                    <a:srgbClr val="C0C0C0"/>
                  </a:outerShdw>
                </a:effectLst>
                <a:latin typeface="Times New Roman" pitchFamily="18" charset="0"/>
                <a:ea typeface="楷体_GB2312" pitchFamily="49" charset="-122"/>
              </a:rPr>
              <a:t>)</a:t>
            </a:r>
            <a:r>
              <a:rPr lang="zh-CN" sz="2800" dirty="0">
                <a:solidFill>
                  <a:schemeClr val="tx2"/>
                </a:solidFill>
                <a:effectLst>
                  <a:outerShdw blurRad="38100" dist="38100" dir="2700000" algn="tl">
                    <a:srgbClr val="C0C0C0"/>
                  </a:outerShdw>
                </a:effectLst>
                <a:latin typeface="Times New Roman" pitchFamily="18" charset="0"/>
                <a:ea typeface="楷体_GB2312" pitchFamily="49" charset="-122"/>
              </a:rPr>
              <a:t>。</a:t>
            </a:r>
          </a:p>
          <a:p>
            <a:pPr>
              <a:lnSpc>
                <a:spcPct val="125000"/>
              </a:lnSpc>
              <a:spcBef>
                <a:spcPct val="50000"/>
              </a:spcBef>
              <a:defRPr/>
            </a:pPr>
            <a:r>
              <a:rPr lang="zh-CN" sz="2800" dirty="0">
                <a:solidFill>
                  <a:schemeClr val="tx2"/>
                </a:solidFill>
                <a:effectLst>
                  <a:outerShdw blurRad="38100" dist="38100" dir="2700000" algn="tl">
                    <a:srgbClr val="C0C0C0"/>
                  </a:outerShdw>
                </a:effectLst>
                <a:latin typeface="Times New Roman" pitchFamily="18" charset="0"/>
                <a:ea typeface="楷体_GB2312" pitchFamily="49" charset="-122"/>
              </a:rPr>
              <a:t>采用分析两个半试样。第一份半试样重量为</a:t>
            </a:r>
            <a:r>
              <a:rPr lang="zh-CN" altLang="zh-CN" sz="2800" dirty="0">
                <a:solidFill>
                  <a:schemeClr val="tx2"/>
                </a:solidFill>
                <a:effectLst>
                  <a:outerShdw blurRad="38100" dist="38100" dir="2700000" algn="tl">
                    <a:srgbClr val="C0C0C0"/>
                  </a:outerShdw>
                </a:effectLst>
                <a:latin typeface="Times New Roman" pitchFamily="18" charset="0"/>
                <a:ea typeface="楷体_GB2312" pitchFamily="49" charset="-122"/>
              </a:rPr>
              <a:t>20.15g</a:t>
            </a:r>
            <a:r>
              <a:rPr lang="zh-CN" sz="2800" dirty="0">
                <a:solidFill>
                  <a:schemeClr val="tx2"/>
                </a:solidFill>
                <a:effectLst>
                  <a:outerShdw blurRad="38100" dist="38100" dir="2700000" algn="tl">
                    <a:srgbClr val="C0C0C0"/>
                  </a:outerShdw>
                </a:effectLst>
                <a:latin typeface="Times New Roman" pitchFamily="18" charset="0"/>
                <a:ea typeface="楷体_GB2312" pitchFamily="49" charset="-122"/>
              </a:rPr>
              <a:t>，经分析后，净种子重量为</a:t>
            </a:r>
            <a:r>
              <a:rPr lang="zh-CN" altLang="zh-CN" sz="2800" dirty="0">
                <a:solidFill>
                  <a:schemeClr val="tx2"/>
                </a:solidFill>
                <a:effectLst>
                  <a:outerShdw blurRad="38100" dist="38100" dir="2700000" algn="tl">
                    <a:srgbClr val="C0C0C0"/>
                  </a:outerShdw>
                </a:effectLst>
                <a:latin typeface="Times New Roman" pitchFamily="18" charset="0"/>
                <a:ea typeface="楷体_GB2312" pitchFamily="49" charset="-122"/>
              </a:rPr>
              <a:t>19.53g</a:t>
            </a:r>
            <a:r>
              <a:rPr lang="zh-CN" sz="2800" dirty="0">
                <a:solidFill>
                  <a:schemeClr val="tx2"/>
                </a:solidFill>
                <a:effectLst>
                  <a:outerShdw blurRad="38100" dist="38100" dir="2700000" algn="tl">
                    <a:srgbClr val="C0C0C0"/>
                  </a:outerShdw>
                </a:effectLst>
                <a:latin typeface="Times New Roman" pitchFamily="18" charset="0"/>
                <a:ea typeface="楷体_GB2312" pitchFamily="49" charset="-122"/>
              </a:rPr>
              <a:t>，其他植物种子重量为</a:t>
            </a:r>
            <a:r>
              <a:rPr lang="zh-CN" altLang="zh-CN" sz="2800" dirty="0">
                <a:solidFill>
                  <a:schemeClr val="tx2"/>
                </a:solidFill>
                <a:effectLst>
                  <a:outerShdw blurRad="38100" dist="38100" dir="2700000" algn="tl">
                    <a:srgbClr val="C0C0C0"/>
                  </a:outerShdw>
                </a:effectLst>
                <a:latin typeface="Times New Roman" pitchFamily="18" charset="0"/>
                <a:ea typeface="楷体_GB2312" pitchFamily="49" charset="-122"/>
              </a:rPr>
              <a:t>0.2118g</a:t>
            </a:r>
            <a:r>
              <a:rPr lang="zh-CN" sz="2800" dirty="0">
                <a:solidFill>
                  <a:schemeClr val="tx2"/>
                </a:solidFill>
                <a:effectLst>
                  <a:outerShdw blurRad="38100" dist="38100" dir="2700000" algn="tl">
                    <a:srgbClr val="C0C0C0"/>
                  </a:outerShdw>
                </a:effectLst>
                <a:latin typeface="Times New Roman" pitchFamily="18" charset="0"/>
                <a:ea typeface="楷体_GB2312" pitchFamily="49" charset="-122"/>
              </a:rPr>
              <a:t>，杂质重量为</a:t>
            </a:r>
            <a:r>
              <a:rPr lang="zh-CN" altLang="zh-CN" sz="2800" dirty="0">
                <a:solidFill>
                  <a:schemeClr val="tx2"/>
                </a:solidFill>
                <a:effectLst>
                  <a:outerShdw blurRad="38100" dist="38100" dir="2700000" algn="tl">
                    <a:srgbClr val="C0C0C0"/>
                  </a:outerShdw>
                </a:effectLst>
                <a:latin typeface="Times New Roman" pitchFamily="18" charset="0"/>
                <a:ea typeface="楷体_GB2312" pitchFamily="49" charset="-122"/>
              </a:rPr>
              <a:t>0.4082g</a:t>
            </a:r>
            <a:r>
              <a:rPr lang="zh-CN" sz="2800" dirty="0">
                <a:solidFill>
                  <a:schemeClr val="tx2"/>
                </a:solidFill>
                <a:effectLst>
                  <a:outerShdw blurRad="38100" dist="38100" dir="2700000" algn="tl">
                    <a:srgbClr val="C0C0C0"/>
                  </a:outerShdw>
                </a:effectLst>
                <a:latin typeface="Times New Roman" pitchFamily="18" charset="0"/>
                <a:ea typeface="楷体_GB2312" pitchFamily="49" charset="-122"/>
              </a:rPr>
              <a:t>；第二份半试样重量为</a:t>
            </a:r>
            <a:r>
              <a:rPr lang="zh-CN" altLang="zh-CN" sz="2800" dirty="0">
                <a:solidFill>
                  <a:schemeClr val="tx2"/>
                </a:solidFill>
                <a:effectLst>
                  <a:outerShdw blurRad="38100" dist="38100" dir="2700000" algn="tl">
                    <a:srgbClr val="C0C0C0"/>
                  </a:outerShdw>
                </a:effectLst>
                <a:latin typeface="Times New Roman" pitchFamily="18" charset="0"/>
                <a:ea typeface="楷体_GB2312" pitchFamily="49" charset="-122"/>
              </a:rPr>
              <a:t>20.12g</a:t>
            </a:r>
            <a:r>
              <a:rPr lang="zh-CN" sz="2800" dirty="0">
                <a:solidFill>
                  <a:schemeClr val="tx2"/>
                </a:solidFill>
                <a:effectLst>
                  <a:outerShdw blurRad="38100" dist="38100" dir="2700000" algn="tl">
                    <a:srgbClr val="C0C0C0"/>
                  </a:outerShdw>
                </a:effectLst>
                <a:latin typeface="Times New Roman" pitchFamily="18" charset="0"/>
                <a:ea typeface="楷体_GB2312" pitchFamily="49" charset="-122"/>
              </a:rPr>
              <a:t>，经分析后，净种子重量为</a:t>
            </a:r>
            <a:r>
              <a:rPr lang="zh-CN" altLang="zh-CN" sz="2800" dirty="0">
                <a:solidFill>
                  <a:schemeClr val="tx2"/>
                </a:solidFill>
                <a:effectLst>
                  <a:outerShdw blurRad="38100" dist="38100" dir="2700000" algn="tl">
                    <a:srgbClr val="C0C0C0"/>
                  </a:outerShdw>
                </a:effectLst>
                <a:latin typeface="Times New Roman" pitchFamily="18" charset="0"/>
                <a:ea typeface="楷体_GB2312" pitchFamily="49" charset="-122"/>
              </a:rPr>
              <a:t>19.51g</a:t>
            </a:r>
            <a:r>
              <a:rPr lang="zh-CN" sz="2800" dirty="0">
                <a:solidFill>
                  <a:schemeClr val="tx2"/>
                </a:solidFill>
                <a:effectLst>
                  <a:outerShdw blurRad="38100" dist="38100" dir="2700000" algn="tl">
                    <a:srgbClr val="C0C0C0"/>
                  </a:outerShdw>
                </a:effectLst>
                <a:latin typeface="Times New Roman" pitchFamily="18" charset="0"/>
                <a:ea typeface="楷体_GB2312" pitchFamily="49" charset="-122"/>
              </a:rPr>
              <a:t>，其他植物种子重量为</a:t>
            </a:r>
            <a:r>
              <a:rPr lang="zh-CN" altLang="zh-CN" sz="2800" dirty="0">
                <a:solidFill>
                  <a:schemeClr val="tx2"/>
                </a:solidFill>
                <a:effectLst>
                  <a:outerShdw blurRad="38100" dist="38100" dir="2700000" algn="tl">
                    <a:srgbClr val="C0C0C0"/>
                  </a:outerShdw>
                </a:effectLst>
                <a:latin typeface="Times New Roman" pitchFamily="18" charset="0"/>
                <a:ea typeface="楷体_GB2312" pitchFamily="49" charset="-122"/>
              </a:rPr>
              <a:t>0.2108g</a:t>
            </a:r>
            <a:r>
              <a:rPr lang="zh-CN" sz="2800" dirty="0">
                <a:solidFill>
                  <a:schemeClr val="tx2"/>
                </a:solidFill>
                <a:effectLst>
                  <a:outerShdw blurRad="38100" dist="38100" dir="2700000" algn="tl">
                    <a:srgbClr val="C0C0C0"/>
                  </a:outerShdw>
                </a:effectLst>
                <a:latin typeface="Times New Roman" pitchFamily="18" charset="0"/>
                <a:ea typeface="楷体_GB2312" pitchFamily="49" charset="-122"/>
              </a:rPr>
              <a:t>，杂质重量为</a:t>
            </a:r>
            <a:r>
              <a:rPr lang="zh-CN" altLang="zh-CN" sz="2800" dirty="0">
                <a:solidFill>
                  <a:schemeClr val="tx2"/>
                </a:solidFill>
                <a:effectLst>
                  <a:outerShdw blurRad="38100" dist="38100" dir="2700000" algn="tl">
                    <a:srgbClr val="C0C0C0"/>
                  </a:outerShdw>
                </a:effectLst>
                <a:latin typeface="Times New Roman" pitchFamily="18" charset="0"/>
                <a:ea typeface="楷体_GB2312" pitchFamily="49" charset="-122"/>
              </a:rPr>
              <a:t>0.4101g</a:t>
            </a:r>
            <a:r>
              <a:rPr lang="zh-CN" sz="2800" dirty="0">
                <a:solidFill>
                  <a:schemeClr val="tx2"/>
                </a:solidFill>
                <a:effectLst>
                  <a:outerShdw blurRad="38100" dist="38100" dir="2700000" algn="tl">
                    <a:srgbClr val="C0C0C0"/>
                  </a:outerShdw>
                </a:effectLst>
                <a:latin typeface="Times New Roman" pitchFamily="18" charset="0"/>
                <a:ea typeface="楷体_GB2312" pitchFamily="49" charset="-122"/>
              </a:rPr>
              <a:t>，</a:t>
            </a:r>
          </a:p>
          <a:p>
            <a:pPr>
              <a:lnSpc>
                <a:spcPct val="125000"/>
              </a:lnSpc>
              <a:spcBef>
                <a:spcPct val="50000"/>
              </a:spcBef>
              <a:defRPr/>
            </a:pPr>
            <a:r>
              <a:rPr lang="zh-CN" sz="2800" dirty="0">
                <a:solidFill>
                  <a:schemeClr val="tx2"/>
                </a:solidFill>
                <a:effectLst>
                  <a:outerShdw blurRad="38100" dist="38100" dir="2700000" algn="tl">
                    <a:srgbClr val="C0C0C0"/>
                  </a:outerShdw>
                </a:effectLst>
                <a:latin typeface="Times New Roman" pitchFamily="18" charset="0"/>
                <a:ea typeface="楷体_GB2312" pitchFamily="49" charset="-122"/>
              </a:rPr>
              <a:t>试对该批水稻种子进行净度分析。</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 Box 2"/>
          <p:cNvSpPr txBox="1">
            <a:spLocks noChangeArrowheads="1"/>
          </p:cNvSpPr>
          <p:nvPr/>
        </p:nvSpPr>
        <p:spPr bwMode="auto">
          <a:xfrm>
            <a:off x="609600" y="914402"/>
            <a:ext cx="8077200" cy="4918269"/>
          </a:xfrm>
          <a:prstGeom prst="rect">
            <a:avLst/>
          </a:prstGeom>
          <a:noFill/>
          <a:ln w="9525">
            <a:noFill/>
            <a:miter lim="800000"/>
            <a:headEnd/>
            <a:tailEnd/>
          </a:ln>
          <a:effectLst/>
        </p:spPr>
        <p:txBody>
          <a:bodyPr>
            <a:spAutoFit/>
          </a:bodyPr>
          <a:lstStyle/>
          <a:p>
            <a:pPr>
              <a:lnSpc>
                <a:spcPct val="110000"/>
              </a:lnSpc>
              <a:spcBef>
                <a:spcPct val="50000"/>
              </a:spcBef>
              <a:defRPr/>
            </a:pPr>
            <a:r>
              <a:rPr lang="zh-CN" sz="3200">
                <a:solidFill>
                  <a:schemeClr val="tx2"/>
                </a:solidFill>
                <a:effectLst>
                  <a:outerShdw blurRad="38100" dist="38100" dir="2700000" algn="tl">
                    <a:srgbClr val="C0C0C0"/>
                  </a:outerShdw>
                </a:effectLst>
                <a:latin typeface="Times New Roman" pitchFamily="18" charset="0"/>
                <a:ea typeface="楷体_GB2312" pitchFamily="49" charset="-122"/>
              </a:rPr>
              <a:t>解：</a:t>
            </a:r>
            <a:r>
              <a:rPr lang="zh-CN" altLang="zh-CN" sz="3200">
                <a:solidFill>
                  <a:schemeClr val="tx2"/>
                </a:solidFill>
                <a:effectLst>
                  <a:outerShdw blurRad="38100" dist="38100" dir="2700000" algn="tl">
                    <a:srgbClr val="C0C0C0"/>
                  </a:outerShdw>
                </a:effectLst>
                <a:latin typeface="Times New Roman" pitchFamily="18" charset="0"/>
                <a:ea typeface="楷体_GB2312" pitchFamily="49" charset="-122"/>
              </a:rPr>
              <a:t>(1)</a:t>
            </a:r>
            <a:r>
              <a:rPr lang="zh-CN" sz="3200">
                <a:solidFill>
                  <a:schemeClr val="tx2"/>
                </a:solidFill>
                <a:effectLst>
                  <a:outerShdw blurRad="38100" dist="38100" dir="2700000" algn="tl">
                    <a:srgbClr val="C0C0C0"/>
                  </a:outerShdw>
                </a:effectLst>
                <a:latin typeface="Times New Roman" pitchFamily="18" charset="0"/>
                <a:ea typeface="楷体_GB2312" pitchFamily="49" charset="-122"/>
              </a:rPr>
              <a:t>首先核对分析过程的物质增失</a:t>
            </a:r>
          </a:p>
          <a:p>
            <a:pPr>
              <a:lnSpc>
                <a:spcPct val="110000"/>
              </a:lnSpc>
              <a:spcBef>
                <a:spcPct val="50000"/>
              </a:spcBef>
              <a:defRPr/>
            </a:pPr>
            <a:r>
              <a:rPr lang="zh-CN" sz="3200">
                <a:solidFill>
                  <a:schemeClr val="tx2"/>
                </a:solidFill>
                <a:effectLst>
                  <a:outerShdw blurRad="38100" dist="38100" dir="2700000" algn="tl">
                    <a:srgbClr val="C0C0C0"/>
                  </a:outerShdw>
                </a:effectLst>
                <a:latin typeface="Times New Roman" pitchFamily="18" charset="0"/>
                <a:ea typeface="楷体_GB2312" pitchFamily="49" charset="-122"/>
              </a:rPr>
              <a:t>第一份半试样三种成分之和为</a:t>
            </a:r>
            <a:r>
              <a:rPr lang="zh-CN" altLang="zh-CN" sz="3200">
                <a:solidFill>
                  <a:schemeClr val="tx2"/>
                </a:solidFill>
                <a:effectLst>
                  <a:outerShdw blurRad="38100" dist="38100" dir="2700000" algn="tl">
                    <a:srgbClr val="C0C0C0"/>
                  </a:outerShdw>
                </a:effectLst>
                <a:latin typeface="Times New Roman" pitchFamily="18" charset="0"/>
                <a:ea typeface="楷体_GB2312" pitchFamily="49" charset="-122"/>
              </a:rPr>
              <a:t>19.53+0.2118+0.4082=20.15 </a:t>
            </a:r>
            <a:r>
              <a:rPr lang="zh-CN" sz="3200">
                <a:solidFill>
                  <a:schemeClr val="tx2"/>
                </a:solidFill>
                <a:effectLst>
                  <a:outerShdw blurRad="38100" dist="38100" dir="2700000" algn="tl">
                    <a:srgbClr val="C0C0C0"/>
                  </a:outerShdw>
                </a:effectLst>
                <a:latin typeface="Times New Roman" pitchFamily="18" charset="0"/>
                <a:ea typeface="楷体_GB2312" pitchFamily="49" charset="-122"/>
              </a:rPr>
              <a:t>，与原试样重量相同； </a:t>
            </a:r>
          </a:p>
          <a:p>
            <a:pPr>
              <a:lnSpc>
                <a:spcPct val="110000"/>
              </a:lnSpc>
              <a:spcBef>
                <a:spcPct val="50000"/>
              </a:spcBef>
              <a:defRPr/>
            </a:pPr>
            <a:r>
              <a:rPr lang="zh-CN" sz="3200">
                <a:solidFill>
                  <a:schemeClr val="tx2"/>
                </a:solidFill>
                <a:effectLst>
                  <a:outerShdw blurRad="38100" dist="38100" dir="2700000" algn="tl">
                    <a:srgbClr val="C0C0C0"/>
                  </a:outerShdw>
                </a:effectLst>
                <a:latin typeface="Times New Roman" pitchFamily="18" charset="0"/>
                <a:ea typeface="楷体_GB2312" pitchFamily="49" charset="-122"/>
              </a:rPr>
              <a:t>第二份半试样三种成分之和为</a:t>
            </a:r>
            <a:r>
              <a:rPr lang="zh-CN" altLang="zh-CN" sz="3200">
                <a:solidFill>
                  <a:schemeClr val="tx2"/>
                </a:solidFill>
                <a:effectLst>
                  <a:outerShdw blurRad="38100" dist="38100" dir="2700000" algn="tl">
                    <a:srgbClr val="C0C0C0"/>
                  </a:outerShdw>
                </a:effectLst>
                <a:latin typeface="Times New Roman" pitchFamily="18" charset="0"/>
                <a:ea typeface="楷体_GB2312" pitchFamily="49" charset="-122"/>
              </a:rPr>
              <a:t>19.51+0.2108+0.4101=20.13</a:t>
            </a:r>
            <a:r>
              <a:rPr lang="zh-CN" sz="3200">
                <a:solidFill>
                  <a:schemeClr val="tx2"/>
                </a:solidFill>
                <a:effectLst>
                  <a:outerShdw blurRad="38100" dist="38100" dir="2700000" algn="tl">
                    <a:srgbClr val="C0C0C0"/>
                  </a:outerShdw>
                </a:effectLst>
                <a:latin typeface="Times New Roman" pitchFamily="18" charset="0"/>
                <a:ea typeface="楷体_GB2312" pitchFamily="49" charset="-122"/>
              </a:rPr>
              <a:t>，较原试样重量增加</a:t>
            </a:r>
            <a:r>
              <a:rPr lang="zh-CN" altLang="zh-CN" sz="3200">
                <a:solidFill>
                  <a:schemeClr val="tx2"/>
                </a:solidFill>
                <a:effectLst>
                  <a:outerShdw blurRad="38100" dist="38100" dir="2700000" algn="tl">
                    <a:srgbClr val="C0C0C0"/>
                  </a:outerShdw>
                </a:effectLst>
                <a:latin typeface="Times New Roman" pitchFamily="18" charset="0"/>
                <a:ea typeface="楷体_GB2312" pitchFamily="49" charset="-122"/>
              </a:rPr>
              <a:t>0.01g</a:t>
            </a:r>
            <a:r>
              <a:rPr lang="zh-CN" sz="3200">
                <a:solidFill>
                  <a:schemeClr val="tx2"/>
                </a:solidFill>
                <a:effectLst>
                  <a:outerShdw blurRad="38100" dist="38100" dir="2700000" algn="tl">
                    <a:srgbClr val="C0C0C0"/>
                  </a:outerShdw>
                </a:effectLst>
                <a:latin typeface="Times New Roman" pitchFamily="18" charset="0"/>
                <a:ea typeface="楷体_GB2312" pitchFamily="49" charset="-122"/>
              </a:rPr>
              <a:t>，其百分率为</a:t>
            </a:r>
            <a:r>
              <a:rPr lang="zh-CN" altLang="zh-CN" sz="3200">
                <a:solidFill>
                  <a:schemeClr val="tx2"/>
                </a:solidFill>
                <a:effectLst>
                  <a:outerShdw blurRad="38100" dist="38100" dir="2700000" algn="tl">
                    <a:srgbClr val="C0C0C0"/>
                  </a:outerShdw>
                </a:effectLst>
                <a:latin typeface="Times New Roman" pitchFamily="18" charset="0"/>
                <a:ea typeface="楷体_GB2312" pitchFamily="49" charset="-122"/>
              </a:rPr>
              <a:t>0.049%</a:t>
            </a:r>
            <a:r>
              <a:rPr lang="zh-CN" sz="3200">
                <a:solidFill>
                  <a:schemeClr val="tx2"/>
                </a:solidFill>
                <a:effectLst>
                  <a:outerShdw blurRad="38100" dist="38100" dir="2700000" algn="tl">
                    <a:srgbClr val="C0C0C0"/>
                  </a:outerShdw>
                </a:effectLst>
                <a:latin typeface="Times New Roman" pitchFamily="18" charset="0"/>
                <a:ea typeface="楷体_GB2312" pitchFamily="49" charset="-122"/>
              </a:rPr>
              <a:t>，小于规定的</a:t>
            </a:r>
            <a:r>
              <a:rPr lang="zh-CN" altLang="zh-CN" sz="3200">
                <a:solidFill>
                  <a:schemeClr val="tx2"/>
                </a:solidFill>
                <a:effectLst>
                  <a:outerShdw blurRad="38100" dist="38100" dir="2700000" algn="tl">
                    <a:srgbClr val="C0C0C0"/>
                  </a:outerShdw>
                </a:effectLst>
                <a:latin typeface="Times New Roman" pitchFamily="18" charset="0"/>
                <a:ea typeface="楷体_GB2312" pitchFamily="49" charset="-122"/>
              </a:rPr>
              <a:t>5%</a:t>
            </a:r>
            <a:r>
              <a:rPr lang="zh-CN" sz="3200">
                <a:solidFill>
                  <a:schemeClr val="tx2"/>
                </a:solidFill>
                <a:effectLst>
                  <a:outerShdw blurRad="38100" dist="38100" dir="2700000" algn="tl">
                    <a:srgbClr val="C0C0C0"/>
                  </a:outerShdw>
                </a:effectLst>
                <a:latin typeface="Times New Roman" pitchFamily="18" charset="0"/>
                <a:ea typeface="楷体_GB2312" pitchFamily="49" charset="-122"/>
              </a:rPr>
              <a:t>。</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2"/>
          <p:cNvSpPr txBox="1">
            <a:spLocks noChangeArrowheads="1"/>
          </p:cNvSpPr>
          <p:nvPr/>
        </p:nvSpPr>
        <p:spPr bwMode="auto">
          <a:xfrm>
            <a:off x="609600" y="685801"/>
            <a:ext cx="8229600" cy="5410712"/>
          </a:xfrm>
          <a:prstGeom prst="rect">
            <a:avLst/>
          </a:prstGeom>
          <a:noFill/>
          <a:ln w="9525">
            <a:noFill/>
            <a:miter lim="800000"/>
            <a:headEnd/>
            <a:tailEnd/>
          </a:ln>
          <a:effectLst/>
        </p:spPr>
        <p:txBody>
          <a:bodyPr>
            <a:spAutoFit/>
          </a:bodyPr>
          <a:lstStyle/>
          <a:p>
            <a:pPr>
              <a:lnSpc>
                <a:spcPct val="110000"/>
              </a:lnSpc>
              <a:spcBef>
                <a:spcPct val="50000"/>
              </a:spcBef>
              <a:defRPr/>
            </a:pPr>
            <a:r>
              <a:rPr lang="zh-CN" altLang="zh-CN" sz="3200" dirty="0">
                <a:solidFill>
                  <a:schemeClr val="tx2"/>
                </a:solidFill>
                <a:effectLst>
                  <a:outerShdw blurRad="38100" dist="38100" dir="2700000" algn="tl">
                    <a:srgbClr val="C0C0C0"/>
                  </a:outerShdw>
                </a:effectLst>
                <a:latin typeface="Times New Roman" pitchFamily="18" charset="0"/>
                <a:ea typeface="楷体_GB2312" pitchFamily="49" charset="-122"/>
              </a:rPr>
              <a:t>(2)</a:t>
            </a:r>
            <a:r>
              <a:rPr lang="zh-CN" sz="3200" dirty="0">
                <a:solidFill>
                  <a:schemeClr val="tx2"/>
                </a:solidFill>
                <a:effectLst>
                  <a:outerShdw blurRad="38100" dist="38100" dir="2700000" algn="tl">
                    <a:srgbClr val="C0C0C0"/>
                  </a:outerShdw>
                </a:effectLst>
                <a:latin typeface="Times New Roman" pitchFamily="18" charset="0"/>
                <a:ea typeface="楷体_GB2312" pitchFamily="49" charset="-122"/>
              </a:rPr>
              <a:t>第二步是计算各成分百分率：</a:t>
            </a:r>
          </a:p>
          <a:p>
            <a:pPr>
              <a:spcBef>
                <a:spcPct val="30000"/>
              </a:spcBef>
              <a:defRPr/>
            </a:pPr>
            <a:r>
              <a:rPr lang="zh-CN" sz="3200" dirty="0">
                <a:solidFill>
                  <a:schemeClr val="tx2"/>
                </a:solidFill>
                <a:effectLst>
                  <a:outerShdw blurRad="38100" dist="38100" dir="2700000" algn="tl">
                    <a:srgbClr val="C0C0C0"/>
                  </a:outerShdw>
                </a:effectLst>
                <a:latin typeface="Times New Roman" pitchFamily="18" charset="0"/>
                <a:ea typeface="楷体_GB2312" pitchFamily="49" charset="-122"/>
              </a:rPr>
              <a:t>                    第一份半试样 第二份试样   平均</a:t>
            </a:r>
          </a:p>
          <a:p>
            <a:pPr>
              <a:spcBef>
                <a:spcPct val="30000"/>
              </a:spcBef>
              <a:defRPr/>
            </a:pPr>
            <a:r>
              <a:rPr lang="zh-CN" sz="3200" dirty="0">
                <a:solidFill>
                  <a:schemeClr val="tx2"/>
                </a:solidFill>
                <a:effectLst>
                  <a:outerShdw blurRad="38100" dist="38100" dir="2700000" algn="tl">
                    <a:srgbClr val="C0C0C0"/>
                  </a:outerShdw>
                </a:effectLst>
                <a:latin typeface="Times New Roman" pitchFamily="18" charset="0"/>
                <a:ea typeface="楷体_GB2312" pitchFamily="49" charset="-122"/>
              </a:rPr>
              <a:t>  净种子            </a:t>
            </a:r>
            <a:r>
              <a:rPr lang="zh-CN" altLang="zh-CN" sz="3200" dirty="0">
                <a:solidFill>
                  <a:schemeClr val="tx2"/>
                </a:solidFill>
                <a:effectLst>
                  <a:outerShdw blurRad="38100" dist="38100" dir="2700000" algn="tl">
                    <a:srgbClr val="C0C0C0"/>
                  </a:outerShdw>
                </a:effectLst>
                <a:latin typeface="Times New Roman" pitchFamily="18" charset="0"/>
                <a:ea typeface="楷体_GB2312" pitchFamily="49" charset="-122"/>
              </a:rPr>
              <a:t>96.92             96.92        96.92</a:t>
            </a:r>
          </a:p>
          <a:p>
            <a:pPr>
              <a:spcBef>
                <a:spcPct val="30000"/>
              </a:spcBef>
              <a:defRPr/>
            </a:pPr>
            <a:r>
              <a:rPr lang="zh-CN" altLang="zh-CN" sz="3200" dirty="0">
                <a:solidFill>
                  <a:schemeClr val="tx2"/>
                </a:solidFill>
                <a:effectLst>
                  <a:outerShdw blurRad="38100" dist="38100" dir="2700000" algn="tl">
                    <a:srgbClr val="C0C0C0"/>
                  </a:outerShdw>
                </a:effectLst>
                <a:latin typeface="Times New Roman" pitchFamily="18" charset="0"/>
                <a:ea typeface="楷体_GB2312" pitchFamily="49" charset="-122"/>
              </a:rPr>
              <a:t>  </a:t>
            </a:r>
            <a:r>
              <a:rPr lang="zh-CN" sz="3200" dirty="0">
                <a:solidFill>
                  <a:schemeClr val="tx2"/>
                </a:solidFill>
                <a:effectLst>
                  <a:outerShdw blurRad="38100" dist="38100" dir="2700000" algn="tl">
                    <a:srgbClr val="C0C0C0"/>
                  </a:outerShdw>
                </a:effectLst>
                <a:latin typeface="Times New Roman" pitchFamily="18" charset="0"/>
                <a:ea typeface="楷体_GB2312" pitchFamily="49" charset="-122"/>
              </a:rPr>
              <a:t>其他植物种子 </a:t>
            </a:r>
            <a:r>
              <a:rPr lang="zh-CN" altLang="zh-CN" sz="3200" dirty="0">
                <a:solidFill>
                  <a:schemeClr val="tx2"/>
                </a:solidFill>
                <a:effectLst>
                  <a:outerShdw blurRad="38100" dist="38100" dir="2700000" algn="tl">
                    <a:srgbClr val="C0C0C0"/>
                  </a:outerShdw>
                </a:effectLst>
                <a:latin typeface="Times New Roman" pitchFamily="18" charset="0"/>
                <a:ea typeface="楷体_GB2312" pitchFamily="49" charset="-122"/>
              </a:rPr>
              <a:t>1.05                1.05         1.05</a:t>
            </a:r>
          </a:p>
          <a:p>
            <a:pPr>
              <a:spcBef>
                <a:spcPct val="30000"/>
              </a:spcBef>
              <a:defRPr/>
            </a:pPr>
            <a:r>
              <a:rPr lang="zh-CN" altLang="zh-CN" sz="3200" dirty="0">
                <a:solidFill>
                  <a:schemeClr val="tx2"/>
                </a:solidFill>
                <a:effectLst>
                  <a:outerShdw blurRad="38100" dist="38100" dir="2700000" algn="tl">
                    <a:srgbClr val="C0C0C0"/>
                  </a:outerShdw>
                </a:effectLst>
                <a:latin typeface="Times New Roman" pitchFamily="18" charset="0"/>
                <a:ea typeface="楷体_GB2312" pitchFamily="49" charset="-122"/>
              </a:rPr>
              <a:t>  </a:t>
            </a:r>
            <a:r>
              <a:rPr lang="zh-CN" sz="3200" dirty="0">
                <a:solidFill>
                  <a:schemeClr val="tx2"/>
                </a:solidFill>
                <a:effectLst>
                  <a:outerShdw blurRad="38100" dist="38100" dir="2700000" algn="tl">
                    <a:srgbClr val="C0C0C0"/>
                  </a:outerShdw>
                </a:effectLst>
                <a:latin typeface="Times New Roman" pitchFamily="18" charset="0"/>
                <a:ea typeface="楷体_GB2312" pitchFamily="49" charset="-122"/>
              </a:rPr>
              <a:t>杂质                 </a:t>
            </a:r>
            <a:r>
              <a:rPr lang="zh-CN" altLang="zh-CN" sz="3200" dirty="0">
                <a:solidFill>
                  <a:schemeClr val="tx2"/>
                </a:solidFill>
                <a:effectLst>
                  <a:outerShdw blurRad="38100" dist="38100" dir="2700000" algn="tl">
                    <a:srgbClr val="C0C0C0"/>
                  </a:outerShdw>
                </a:effectLst>
                <a:latin typeface="Times New Roman" pitchFamily="18" charset="0"/>
                <a:ea typeface="楷体_GB2312" pitchFamily="49" charset="-122"/>
              </a:rPr>
              <a:t>2.03                2.04          2.04</a:t>
            </a:r>
          </a:p>
          <a:p>
            <a:pPr>
              <a:spcBef>
                <a:spcPct val="50000"/>
              </a:spcBef>
              <a:defRPr/>
            </a:pPr>
            <a:r>
              <a:rPr lang="zh-CN" altLang="zh-CN" sz="3200" dirty="0">
                <a:solidFill>
                  <a:schemeClr val="tx2"/>
                </a:solidFill>
                <a:effectLst>
                  <a:outerShdw blurRad="38100" dist="38100" dir="2700000" algn="tl">
                    <a:srgbClr val="C0C0C0"/>
                  </a:outerShdw>
                </a:effectLst>
                <a:latin typeface="Times New Roman" pitchFamily="18" charset="0"/>
                <a:ea typeface="楷体_GB2312" pitchFamily="49" charset="-122"/>
              </a:rPr>
              <a:t>(3) </a:t>
            </a:r>
            <a:r>
              <a:rPr lang="zh-CN" sz="3200" dirty="0">
                <a:solidFill>
                  <a:schemeClr val="tx2"/>
                </a:solidFill>
                <a:effectLst>
                  <a:outerShdw blurRad="38100" dist="38100" dir="2700000" algn="tl">
                    <a:srgbClr val="C0C0C0"/>
                  </a:outerShdw>
                </a:effectLst>
                <a:latin typeface="Times New Roman" pitchFamily="18" charset="0"/>
                <a:ea typeface="楷体_GB2312" pitchFamily="49" charset="-122"/>
              </a:rPr>
              <a:t>然后核对容许差距，查得平均种子净度在</a:t>
            </a:r>
            <a:r>
              <a:rPr lang="zh-CN" altLang="zh-CN" sz="3200" dirty="0">
                <a:solidFill>
                  <a:schemeClr val="tx2"/>
                </a:solidFill>
                <a:effectLst>
                  <a:outerShdw blurRad="38100" dist="38100" dir="2700000" algn="tl">
                    <a:srgbClr val="C0C0C0"/>
                  </a:outerShdw>
                </a:effectLst>
                <a:latin typeface="Times New Roman" pitchFamily="18" charset="0"/>
                <a:ea typeface="楷体_GB2312" pitchFamily="49" charset="-122"/>
              </a:rPr>
              <a:t>96.50%</a:t>
            </a:r>
            <a:r>
              <a:rPr lang="zh-CN" sz="3200" dirty="0">
                <a:solidFill>
                  <a:schemeClr val="tx2"/>
                </a:solidFill>
                <a:effectLst>
                  <a:outerShdw blurRad="38100" dist="38100" dir="2700000" algn="tl">
                    <a:srgbClr val="C0C0C0"/>
                  </a:outerShdw>
                </a:effectLst>
                <a:latin typeface="Times New Roman" pitchFamily="18" charset="0"/>
                <a:ea typeface="楷体_GB2312" pitchFamily="49" charset="-122"/>
              </a:rPr>
              <a:t>～ </a:t>
            </a:r>
            <a:r>
              <a:rPr lang="zh-CN" altLang="zh-CN" sz="3200" dirty="0">
                <a:solidFill>
                  <a:schemeClr val="tx2"/>
                </a:solidFill>
                <a:effectLst>
                  <a:outerShdw blurRad="38100" dist="38100" dir="2700000" algn="tl">
                    <a:srgbClr val="C0C0C0"/>
                  </a:outerShdw>
                </a:effectLst>
                <a:latin typeface="Times New Roman" pitchFamily="18" charset="0"/>
                <a:ea typeface="楷体_GB2312" pitchFamily="49" charset="-122"/>
              </a:rPr>
              <a:t>96.99%</a:t>
            </a:r>
            <a:r>
              <a:rPr lang="zh-CN" sz="3200" dirty="0">
                <a:solidFill>
                  <a:schemeClr val="tx2"/>
                </a:solidFill>
                <a:effectLst>
                  <a:outerShdw blurRad="38100" dist="38100" dir="2700000" algn="tl">
                    <a:srgbClr val="C0C0C0"/>
                  </a:outerShdw>
                </a:effectLst>
                <a:latin typeface="Times New Roman" pitchFamily="18" charset="0"/>
                <a:ea typeface="楷体_GB2312" pitchFamily="49" charset="-122"/>
              </a:rPr>
              <a:t>的容许差距为</a:t>
            </a:r>
            <a:r>
              <a:rPr lang="zh-CN" altLang="zh-CN" sz="3200" dirty="0">
                <a:solidFill>
                  <a:schemeClr val="tx2"/>
                </a:solidFill>
                <a:effectLst>
                  <a:outerShdw blurRad="38100" dist="38100" dir="2700000" algn="tl">
                    <a:srgbClr val="C0C0C0"/>
                  </a:outerShdw>
                </a:effectLst>
                <a:latin typeface="Times New Roman" pitchFamily="18" charset="0"/>
                <a:ea typeface="楷体_GB2312" pitchFamily="49" charset="-122"/>
              </a:rPr>
              <a:t>1.88%</a:t>
            </a:r>
            <a:r>
              <a:rPr lang="zh-CN" sz="3200" dirty="0">
                <a:solidFill>
                  <a:schemeClr val="tx2"/>
                </a:solidFill>
                <a:effectLst>
                  <a:outerShdw blurRad="38100" dist="38100" dir="2700000" algn="tl">
                    <a:srgbClr val="C0C0C0"/>
                  </a:outerShdw>
                </a:effectLst>
                <a:latin typeface="Times New Roman" pitchFamily="18" charset="0"/>
                <a:ea typeface="楷体_GB2312" pitchFamily="49" charset="-122"/>
              </a:rPr>
              <a:t>，而本次分析两个半试样间的差距为</a:t>
            </a:r>
            <a:r>
              <a:rPr lang="zh-CN" altLang="zh-CN" sz="3200" dirty="0">
                <a:solidFill>
                  <a:schemeClr val="tx2"/>
                </a:solidFill>
                <a:effectLst>
                  <a:outerShdw blurRad="38100" dist="38100" dir="2700000" algn="tl">
                    <a:srgbClr val="C0C0C0"/>
                  </a:outerShdw>
                </a:effectLst>
                <a:latin typeface="Times New Roman" pitchFamily="18" charset="0"/>
                <a:ea typeface="楷体_GB2312" pitchFamily="49" charset="-122"/>
              </a:rPr>
              <a:t>0.00%</a:t>
            </a:r>
            <a:r>
              <a:rPr lang="zh-CN" sz="3200" dirty="0">
                <a:solidFill>
                  <a:schemeClr val="tx2"/>
                </a:solidFill>
                <a:effectLst>
                  <a:outerShdw blurRad="38100" dist="38100" dir="2700000" algn="tl">
                    <a:srgbClr val="C0C0C0"/>
                  </a:outerShdw>
                </a:effectLst>
                <a:latin typeface="Times New Roman" pitchFamily="18" charset="0"/>
                <a:ea typeface="楷体_GB2312" pitchFamily="49" charset="-122"/>
              </a:rPr>
              <a:t>，未超过容许差距，表明这次分析结果有效。</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ext Box 2"/>
          <p:cNvSpPr txBox="1">
            <a:spLocks noChangeArrowheads="1"/>
          </p:cNvSpPr>
          <p:nvPr/>
        </p:nvSpPr>
        <p:spPr bwMode="auto">
          <a:xfrm>
            <a:off x="304800" y="457204"/>
            <a:ext cx="8458200" cy="396875"/>
          </a:xfrm>
          <a:prstGeom prst="rect">
            <a:avLst/>
          </a:prstGeom>
          <a:noFill/>
          <a:ln w="9525">
            <a:noFill/>
            <a:miter lim="800000"/>
            <a:headEnd/>
            <a:tailEnd/>
          </a:ln>
        </p:spPr>
        <p:txBody>
          <a:bodyPr>
            <a:spAutoFit/>
          </a:bodyPr>
          <a:lstStyle/>
          <a:p>
            <a:pPr algn="ctr">
              <a:spcBef>
                <a:spcPct val="50000"/>
              </a:spcBef>
            </a:pPr>
            <a:endParaRPr lang="zh-CN" altLang="zh-CN" sz="2000" b="0">
              <a:latin typeface="Tahoma" pitchFamily="34" charset="0"/>
            </a:endParaRPr>
          </a:p>
        </p:txBody>
      </p:sp>
      <p:sp>
        <p:nvSpPr>
          <p:cNvPr id="54275" name="Text Box 3"/>
          <p:cNvSpPr txBox="1">
            <a:spLocks noChangeArrowheads="1"/>
          </p:cNvSpPr>
          <p:nvPr/>
        </p:nvSpPr>
        <p:spPr bwMode="auto">
          <a:xfrm>
            <a:off x="685800" y="1066800"/>
            <a:ext cx="8001000" cy="4573588"/>
          </a:xfrm>
          <a:prstGeom prst="rect">
            <a:avLst/>
          </a:prstGeom>
          <a:noFill/>
          <a:ln w="9525">
            <a:noFill/>
            <a:miter lim="800000"/>
            <a:headEnd/>
            <a:tailEnd/>
          </a:ln>
          <a:effectLst/>
        </p:spPr>
        <p:txBody>
          <a:bodyPr>
            <a:spAutoFit/>
          </a:bodyPr>
          <a:lstStyle/>
          <a:p>
            <a:pPr>
              <a:spcBef>
                <a:spcPct val="30000"/>
              </a:spcBef>
              <a:defRPr/>
            </a:pPr>
            <a:r>
              <a:rPr lang="zh-CN" altLang="zh-CN" sz="3200" dirty="0">
                <a:solidFill>
                  <a:schemeClr val="tx2"/>
                </a:solidFill>
                <a:effectLst>
                  <a:outerShdw blurRad="38100" dist="38100" dir="2700000" algn="tl">
                    <a:srgbClr val="C0C0C0"/>
                  </a:outerShdw>
                </a:effectLst>
                <a:latin typeface="Times New Roman" pitchFamily="18" charset="0"/>
                <a:ea typeface="楷体_GB2312" pitchFamily="49" charset="-122"/>
              </a:rPr>
              <a:t>(4)</a:t>
            </a:r>
            <a:r>
              <a:rPr lang="zh-CN" sz="3200" dirty="0">
                <a:solidFill>
                  <a:schemeClr val="tx2"/>
                </a:solidFill>
                <a:effectLst>
                  <a:outerShdw blurRad="38100" dist="38100" dir="2700000" algn="tl">
                    <a:srgbClr val="C0C0C0"/>
                  </a:outerShdw>
                </a:effectLst>
                <a:latin typeface="Times New Roman" pitchFamily="18" charset="0"/>
                <a:ea typeface="楷体_GB2312" pitchFamily="49" charset="-122"/>
              </a:rPr>
              <a:t>接下来进行结果换算：</a:t>
            </a:r>
          </a:p>
          <a:p>
            <a:pPr>
              <a:spcBef>
                <a:spcPct val="60000"/>
              </a:spcBef>
              <a:defRPr/>
            </a:pPr>
            <a:r>
              <a:rPr lang="zh-CN" altLang="zh-CN" sz="3200" dirty="0">
                <a:solidFill>
                  <a:srgbClr val="FF3399"/>
                </a:solidFill>
                <a:effectLst>
                  <a:outerShdw blurRad="38100" dist="38100" dir="2700000" algn="tl">
                    <a:srgbClr val="C0C0C0"/>
                  </a:outerShdw>
                </a:effectLst>
                <a:latin typeface="Times New Roman" pitchFamily="18" charset="0"/>
                <a:ea typeface="楷体_GB2312" pitchFamily="49" charset="-122"/>
              </a:rPr>
              <a:t>P2</a:t>
            </a:r>
            <a:r>
              <a:rPr lang="zh-CN" altLang="zh-CN" sz="3200" dirty="0">
                <a:solidFill>
                  <a:schemeClr val="tx2"/>
                </a:solidFill>
                <a:effectLst>
                  <a:outerShdw blurRad="38100" dist="38100" dir="2700000" algn="tl">
                    <a:srgbClr val="C0C0C0"/>
                  </a:outerShdw>
                </a:effectLst>
                <a:latin typeface="Times New Roman" pitchFamily="18" charset="0"/>
                <a:ea typeface="楷体_GB2312" pitchFamily="49" charset="-122"/>
              </a:rPr>
              <a:t>=</a:t>
            </a:r>
            <a:r>
              <a:rPr lang="zh-CN" altLang="zh-CN" sz="3200" dirty="0">
                <a:solidFill>
                  <a:srgbClr val="C00000"/>
                </a:solidFill>
                <a:effectLst>
                  <a:outerShdw blurRad="38100" dist="38100" dir="2700000" algn="tl">
                    <a:srgbClr val="C0C0C0"/>
                  </a:outerShdw>
                </a:effectLst>
                <a:latin typeface="Times New Roman" pitchFamily="18" charset="0"/>
                <a:ea typeface="楷体_GB2312" pitchFamily="49" charset="-122"/>
              </a:rPr>
              <a:t>96.92</a:t>
            </a:r>
            <a:r>
              <a:rPr lang="zh-CN" altLang="zh-CN" sz="3200" dirty="0">
                <a:solidFill>
                  <a:schemeClr val="tx2"/>
                </a:solidFill>
                <a:effectLst>
                  <a:outerShdw blurRad="38100" dist="38100" dir="2700000" algn="tl">
                    <a:srgbClr val="C0C0C0"/>
                  </a:outerShdw>
                </a:effectLst>
                <a:latin typeface="Times New Roman" pitchFamily="18" charset="0"/>
                <a:ea typeface="楷体_GB2312" pitchFamily="49" charset="-122"/>
              </a:rPr>
              <a:t>×(402.0</a:t>
            </a:r>
            <a:r>
              <a:rPr lang="zh-CN" sz="3200" dirty="0">
                <a:solidFill>
                  <a:schemeClr val="tx2"/>
                </a:solidFill>
                <a:effectLst>
                  <a:outerShdw blurRad="38100" dist="38100" dir="2700000" algn="tl">
                    <a:srgbClr val="C0C0C0"/>
                  </a:outerShdw>
                </a:effectLst>
                <a:latin typeface="Times New Roman" pitchFamily="18" charset="0"/>
                <a:ea typeface="楷体_GB2312" pitchFamily="49" charset="-122"/>
              </a:rPr>
              <a:t>－</a:t>
            </a:r>
            <a:r>
              <a:rPr lang="zh-CN" altLang="zh-CN" sz="3200" dirty="0">
                <a:solidFill>
                  <a:schemeClr val="tx2"/>
                </a:solidFill>
                <a:effectLst>
                  <a:outerShdw blurRad="38100" dist="38100" dir="2700000" algn="tl">
                    <a:srgbClr val="C0C0C0"/>
                  </a:outerShdw>
                </a:effectLst>
                <a:latin typeface="Times New Roman" pitchFamily="18" charset="0"/>
                <a:ea typeface="楷体_GB2312" pitchFamily="49" charset="-122"/>
              </a:rPr>
              <a:t>1.0000)÷402.0 =96.7%</a:t>
            </a:r>
          </a:p>
          <a:p>
            <a:pPr>
              <a:spcBef>
                <a:spcPct val="60000"/>
              </a:spcBef>
              <a:defRPr/>
            </a:pPr>
            <a:r>
              <a:rPr lang="zh-CN" altLang="zh-CN" sz="3200" dirty="0">
                <a:solidFill>
                  <a:srgbClr val="FF3399"/>
                </a:solidFill>
                <a:effectLst>
                  <a:outerShdw blurRad="38100" dist="38100" dir="2700000" algn="tl">
                    <a:srgbClr val="C0C0C0"/>
                  </a:outerShdw>
                </a:effectLst>
                <a:latin typeface="Times New Roman" pitchFamily="18" charset="0"/>
                <a:ea typeface="楷体_GB2312" pitchFamily="49" charset="-122"/>
              </a:rPr>
              <a:t>OS2</a:t>
            </a:r>
            <a:r>
              <a:rPr lang="zh-CN" altLang="zh-CN" sz="3200" dirty="0">
                <a:solidFill>
                  <a:schemeClr val="tx2"/>
                </a:solidFill>
                <a:effectLst>
                  <a:outerShdw blurRad="38100" dist="38100" dir="2700000" algn="tl">
                    <a:srgbClr val="C0C0C0"/>
                  </a:outerShdw>
                </a:effectLst>
                <a:latin typeface="Times New Roman" pitchFamily="18" charset="0"/>
                <a:ea typeface="楷体_GB2312" pitchFamily="49" charset="-122"/>
              </a:rPr>
              <a:t>=</a:t>
            </a:r>
            <a:r>
              <a:rPr lang="zh-CN" altLang="zh-CN" sz="3200" dirty="0">
                <a:solidFill>
                  <a:srgbClr val="C00000"/>
                </a:solidFill>
                <a:effectLst>
                  <a:outerShdw blurRad="38100" dist="38100" dir="2700000" algn="tl">
                    <a:srgbClr val="C0C0C0"/>
                  </a:outerShdw>
                </a:effectLst>
                <a:latin typeface="Times New Roman" pitchFamily="18" charset="0"/>
                <a:ea typeface="楷体_GB2312" pitchFamily="49" charset="-122"/>
              </a:rPr>
              <a:t>1.05</a:t>
            </a:r>
            <a:r>
              <a:rPr lang="zh-CN" altLang="zh-CN" sz="3200" dirty="0">
                <a:solidFill>
                  <a:schemeClr val="tx2"/>
                </a:solidFill>
                <a:effectLst>
                  <a:outerShdw blurRad="38100" dist="38100" dir="2700000" algn="tl">
                    <a:srgbClr val="C0C0C0"/>
                  </a:outerShdw>
                </a:effectLst>
                <a:latin typeface="Times New Roman" pitchFamily="18" charset="0"/>
                <a:ea typeface="楷体_GB2312" pitchFamily="49" charset="-122"/>
              </a:rPr>
              <a:t>×(402.0</a:t>
            </a:r>
            <a:r>
              <a:rPr lang="zh-CN" sz="3200" dirty="0">
                <a:solidFill>
                  <a:schemeClr val="tx2"/>
                </a:solidFill>
                <a:effectLst>
                  <a:outerShdw blurRad="38100" dist="38100" dir="2700000" algn="tl">
                    <a:srgbClr val="C0C0C0"/>
                  </a:outerShdw>
                </a:effectLst>
                <a:latin typeface="Times New Roman" pitchFamily="18" charset="0"/>
                <a:ea typeface="楷体_GB2312" pitchFamily="49" charset="-122"/>
              </a:rPr>
              <a:t>－</a:t>
            </a:r>
            <a:r>
              <a:rPr lang="zh-CN" altLang="zh-CN" sz="3200" dirty="0">
                <a:solidFill>
                  <a:schemeClr val="tx2"/>
                </a:solidFill>
                <a:effectLst>
                  <a:outerShdw blurRad="38100" dist="38100" dir="2700000" algn="tl">
                    <a:srgbClr val="C0C0C0"/>
                  </a:outerShdw>
                </a:effectLst>
                <a:latin typeface="Times New Roman" pitchFamily="18" charset="0"/>
                <a:ea typeface="楷体_GB2312" pitchFamily="49" charset="-122"/>
              </a:rPr>
              <a:t>1.0000)÷402.0 +0.5000÷ 402.0×100=1.2%</a:t>
            </a:r>
          </a:p>
          <a:p>
            <a:pPr>
              <a:spcBef>
                <a:spcPct val="60000"/>
              </a:spcBef>
              <a:defRPr/>
            </a:pPr>
            <a:r>
              <a:rPr lang="zh-CN" altLang="zh-CN" sz="3200" dirty="0">
                <a:solidFill>
                  <a:srgbClr val="FF3399"/>
                </a:solidFill>
                <a:effectLst>
                  <a:outerShdw blurRad="38100" dist="38100" dir="2700000" algn="tl">
                    <a:srgbClr val="C0C0C0"/>
                  </a:outerShdw>
                </a:effectLst>
                <a:latin typeface="Times New Roman" pitchFamily="18" charset="0"/>
                <a:ea typeface="楷体_GB2312" pitchFamily="49" charset="-122"/>
              </a:rPr>
              <a:t>I2</a:t>
            </a:r>
            <a:r>
              <a:rPr lang="zh-CN" altLang="zh-CN" sz="3200" dirty="0">
                <a:solidFill>
                  <a:schemeClr val="tx2"/>
                </a:solidFill>
                <a:effectLst>
                  <a:outerShdw blurRad="38100" dist="38100" dir="2700000" algn="tl">
                    <a:srgbClr val="C0C0C0"/>
                  </a:outerShdw>
                </a:effectLst>
                <a:latin typeface="Times New Roman" pitchFamily="18" charset="0"/>
                <a:ea typeface="楷体_GB2312" pitchFamily="49" charset="-122"/>
              </a:rPr>
              <a:t>=</a:t>
            </a:r>
            <a:r>
              <a:rPr lang="zh-CN" altLang="zh-CN" sz="3200" dirty="0">
                <a:solidFill>
                  <a:srgbClr val="C00000"/>
                </a:solidFill>
                <a:effectLst>
                  <a:outerShdw blurRad="38100" dist="38100" dir="2700000" algn="tl">
                    <a:srgbClr val="C0C0C0"/>
                  </a:outerShdw>
                </a:effectLst>
                <a:latin typeface="Times New Roman" pitchFamily="18" charset="0"/>
                <a:ea typeface="楷体_GB2312" pitchFamily="49" charset="-122"/>
              </a:rPr>
              <a:t>2.04</a:t>
            </a:r>
            <a:r>
              <a:rPr lang="zh-CN" altLang="zh-CN" sz="3200" dirty="0">
                <a:solidFill>
                  <a:schemeClr val="tx2"/>
                </a:solidFill>
                <a:effectLst>
                  <a:outerShdw blurRad="38100" dist="38100" dir="2700000" algn="tl">
                    <a:srgbClr val="C0C0C0"/>
                  </a:outerShdw>
                </a:effectLst>
                <a:latin typeface="Times New Roman" pitchFamily="18" charset="0"/>
                <a:ea typeface="楷体_GB2312" pitchFamily="49" charset="-122"/>
              </a:rPr>
              <a:t>×(402.0</a:t>
            </a:r>
            <a:r>
              <a:rPr lang="zh-CN" sz="3200" dirty="0">
                <a:solidFill>
                  <a:schemeClr val="tx2"/>
                </a:solidFill>
                <a:effectLst>
                  <a:outerShdw blurRad="38100" dist="38100" dir="2700000" algn="tl">
                    <a:srgbClr val="C0C0C0"/>
                  </a:outerShdw>
                </a:effectLst>
                <a:latin typeface="Times New Roman" pitchFamily="18" charset="0"/>
                <a:ea typeface="楷体_GB2312" pitchFamily="49" charset="-122"/>
              </a:rPr>
              <a:t>－</a:t>
            </a:r>
            <a:r>
              <a:rPr lang="zh-CN" altLang="zh-CN" sz="3200" dirty="0">
                <a:solidFill>
                  <a:schemeClr val="tx2"/>
                </a:solidFill>
                <a:effectLst>
                  <a:outerShdw blurRad="38100" dist="38100" dir="2700000" algn="tl">
                    <a:srgbClr val="C0C0C0"/>
                  </a:outerShdw>
                </a:effectLst>
                <a:latin typeface="Times New Roman" pitchFamily="18" charset="0"/>
                <a:ea typeface="楷体_GB2312" pitchFamily="49" charset="-122"/>
              </a:rPr>
              <a:t>1.0000)÷402.0 +0.5000÷ 402.0×100=2.2%</a:t>
            </a:r>
          </a:p>
          <a:p>
            <a:pPr>
              <a:spcBef>
                <a:spcPct val="30000"/>
              </a:spcBef>
              <a:defRPr/>
            </a:pPr>
            <a:endParaRPr lang="zh-CN" altLang="zh-CN" sz="3200" dirty="0">
              <a:solidFill>
                <a:schemeClr val="tx2"/>
              </a:solidFill>
              <a:effectLst>
                <a:outerShdw blurRad="38100" dist="38100" dir="2700000" algn="tl">
                  <a:srgbClr val="C0C0C0"/>
                </a:outerShdw>
              </a:effectLst>
              <a:latin typeface="Times New Roman" pitchFamily="18" charset="0"/>
              <a:ea typeface="楷体_GB2312" pitchFamily="49"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ext Box 2"/>
          <p:cNvSpPr txBox="1">
            <a:spLocks noChangeArrowheads="1"/>
          </p:cNvSpPr>
          <p:nvPr/>
        </p:nvSpPr>
        <p:spPr bwMode="auto">
          <a:xfrm>
            <a:off x="304800" y="457204"/>
            <a:ext cx="8458200" cy="396875"/>
          </a:xfrm>
          <a:prstGeom prst="rect">
            <a:avLst/>
          </a:prstGeom>
          <a:noFill/>
          <a:ln w="9525">
            <a:noFill/>
            <a:miter lim="800000"/>
            <a:headEnd/>
            <a:tailEnd/>
          </a:ln>
        </p:spPr>
        <p:txBody>
          <a:bodyPr>
            <a:spAutoFit/>
          </a:bodyPr>
          <a:lstStyle/>
          <a:p>
            <a:pPr algn="ctr">
              <a:spcBef>
                <a:spcPct val="50000"/>
              </a:spcBef>
            </a:pPr>
            <a:endParaRPr lang="zh-CN" altLang="zh-CN" sz="2000" b="0">
              <a:latin typeface="Tahoma" pitchFamily="34" charset="0"/>
            </a:endParaRPr>
          </a:p>
        </p:txBody>
      </p:sp>
      <p:sp>
        <p:nvSpPr>
          <p:cNvPr id="55299" name="Text Box 3"/>
          <p:cNvSpPr txBox="1">
            <a:spLocks noChangeArrowheads="1"/>
          </p:cNvSpPr>
          <p:nvPr/>
        </p:nvSpPr>
        <p:spPr bwMode="auto">
          <a:xfrm>
            <a:off x="838200" y="1066800"/>
            <a:ext cx="8001000" cy="3994150"/>
          </a:xfrm>
          <a:prstGeom prst="rect">
            <a:avLst/>
          </a:prstGeom>
          <a:noFill/>
          <a:ln w="9525">
            <a:noFill/>
            <a:miter lim="800000"/>
            <a:headEnd/>
            <a:tailEnd/>
          </a:ln>
          <a:effectLst/>
        </p:spPr>
        <p:txBody>
          <a:bodyPr>
            <a:spAutoFit/>
          </a:bodyPr>
          <a:lstStyle/>
          <a:p>
            <a:pPr>
              <a:spcBef>
                <a:spcPct val="30000"/>
              </a:spcBef>
              <a:defRPr/>
            </a:pPr>
            <a:r>
              <a:rPr lang="zh-CN" altLang="zh-CN" sz="3200">
                <a:solidFill>
                  <a:schemeClr val="tx2"/>
                </a:solidFill>
                <a:effectLst>
                  <a:outerShdw blurRad="38100" dist="38100" dir="2700000" algn="tl">
                    <a:srgbClr val="C0C0C0"/>
                  </a:outerShdw>
                </a:effectLst>
                <a:latin typeface="Times New Roman" pitchFamily="18" charset="0"/>
                <a:ea typeface="楷体_GB2312" pitchFamily="49" charset="-122"/>
              </a:rPr>
              <a:t>(5)</a:t>
            </a:r>
            <a:r>
              <a:rPr lang="zh-CN" sz="3200">
                <a:solidFill>
                  <a:schemeClr val="tx2"/>
                </a:solidFill>
                <a:effectLst>
                  <a:outerShdw blurRad="38100" dist="38100" dir="2700000" algn="tl">
                    <a:srgbClr val="C0C0C0"/>
                  </a:outerShdw>
                </a:effectLst>
                <a:latin typeface="Times New Roman" pitchFamily="18" charset="0"/>
                <a:ea typeface="楷体_GB2312" pitchFamily="49" charset="-122"/>
              </a:rPr>
              <a:t>最后检查三种成分之和：</a:t>
            </a:r>
          </a:p>
          <a:p>
            <a:pPr>
              <a:spcBef>
                <a:spcPct val="50000"/>
              </a:spcBef>
              <a:defRPr/>
            </a:pPr>
            <a:r>
              <a:rPr lang="zh-CN" sz="3200">
                <a:solidFill>
                  <a:schemeClr val="tx2"/>
                </a:solidFill>
                <a:effectLst>
                  <a:outerShdw blurRad="38100" dist="38100" dir="2700000" algn="tl">
                    <a:srgbClr val="C0C0C0"/>
                  </a:outerShdw>
                </a:effectLst>
                <a:latin typeface="Times New Roman" pitchFamily="18" charset="0"/>
                <a:ea typeface="楷体_GB2312" pitchFamily="49" charset="-122"/>
              </a:rPr>
              <a:t>   </a:t>
            </a:r>
            <a:r>
              <a:rPr lang="zh-CN" altLang="zh-CN" sz="3200">
                <a:solidFill>
                  <a:schemeClr val="tx2"/>
                </a:solidFill>
                <a:effectLst>
                  <a:outerShdw blurRad="38100" dist="38100" dir="2700000" algn="tl">
                    <a:srgbClr val="C0C0C0"/>
                  </a:outerShdw>
                </a:effectLst>
                <a:latin typeface="Times New Roman" pitchFamily="18" charset="0"/>
                <a:ea typeface="楷体_GB2312" pitchFamily="49" charset="-122"/>
              </a:rPr>
              <a:t>P2+OS2+I2= (96.7+1.2+2.2)%=100.1%</a:t>
            </a:r>
          </a:p>
          <a:p>
            <a:pPr>
              <a:spcBef>
                <a:spcPct val="50000"/>
              </a:spcBef>
              <a:defRPr/>
            </a:pPr>
            <a:r>
              <a:rPr lang="zh-CN" sz="3200">
                <a:solidFill>
                  <a:schemeClr val="tx2"/>
                </a:solidFill>
                <a:effectLst>
                  <a:outerShdw blurRad="38100" dist="38100" dir="2700000" algn="tl">
                    <a:srgbClr val="C0C0C0"/>
                  </a:outerShdw>
                </a:effectLst>
                <a:latin typeface="Times New Roman" pitchFamily="18" charset="0"/>
                <a:ea typeface="楷体_GB2312" pitchFamily="49" charset="-122"/>
              </a:rPr>
              <a:t>多</a:t>
            </a:r>
            <a:r>
              <a:rPr lang="zh-CN" altLang="zh-CN" sz="3200">
                <a:solidFill>
                  <a:schemeClr val="tx2"/>
                </a:solidFill>
                <a:effectLst>
                  <a:outerShdw blurRad="38100" dist="38100" dir="2700000" algn="tl">
                    <a:srgbClr val="C0C0C0"/>
                  </a:outerShdw>
                </a:effectLst>
                <a:latin typeface="Times New Roman" pitchFamily="18" charset="0"/>
                <a:ea typeface="楷体_GB2312" pitchFamily="49" charset="-122"/>
              </a:rPr>
              <a:t>0.1%</a:t>
            </a:r>
            <a:r>
              <a:rPr lang="zh-CN" sz="3200">
                <a:solidFill>
                  <a:schemeClr val="tx2"/>
                </a:solidFill>
                <a:effectLst>
                  <a:outerShdw blurRad="38100" dist="38100" dir="2700000" algn="tl">
                    <a:srgbClr val="C0C0C0"/>
                  </a:outerShdw>
                </a:effectLst>
                <a:latin typeface="Times New Roman" pitchFamily="18" charset="0"/>
                <a:ea typeface="楷体_GB2312" pitchFamily="49" charset="-122"/>
              </a:rPr>
              <a:t>，需进行修约。</a:t>
            </a:r>
          </a:p>
          <a:p>
            <a:pPr>
              <a:spcBef>
                <a:spcPct val="50000"/>
              </a:spcBef>
              <a:defRPr/>
            </a:pPr>
            <a:r>
              <a:rPr lang="zh-CN" altLang="zh-CN" sz="3200">
                <a:solidFill>
                  <a:schemeClr val="tx2"/>
                </a:solidFill>
                <a:effectLst>
                  <a:outerShdw blurRad="38100" dist="38100" dir="2700000" algn="tl">
                    <a:srgbClr val="C0C0C0"/>
                  </a:outerShdw>
                </a:effectLst>
                <a:latin typeface="Times New Roman" pitchFamily="18" charset="0"/>
                <a:ea typeface="楷体_GB2312" pitchFamily="49" charset="-122"/>
              </a:rPr>
              <a:t>(6)</a:t>
            </a:r>
            <a:r>
              <a:rPr lang="zh-CN" sz="3200">
                <a:solidFill>
                  <a:schemeClr val="tx2"/>
                </a:solidFill>
                <a:effectLst>
                  <a:outerShdw blurRad="38100" dist="38100" dir="2700000" algn="tl">
                    <a:srgbClr val="C0C0C0"/>
                  </a:outerShdw>
                </a:effectLst>
                <a:latin typeface="Times New Roman" pitchFamily="18" charset="0"/>
                <a:ea typeface="楷体_GB2312" pitchFamily="49" charset="-122"/>
              </a:rPr>
              <a:t>修约：净种子</a:t>
            </a:r>
            <a:r>
              <a:rPr lang="zh-CN" altLang="zh-CN" sz="3200">
                <a:solidFill>
                  <a:schemeClr val="tx2"/>
                </a:solidFill>
                <a:effectLst>
                  <a:outerShdw blurRad="38100" dist="38100" dir="2700000" algn="tl">
                    <a:srgbClr val="C0C0C0"/>
                  </a:outerShdw>
                </a:effectLst>
                <a:latin typeface="Times New Roman" pitchFamily="18" charset="0"/>
                <a:ea typeface="楷体_GB2312" pitchFamily="49" charset="-122"/>
              </a:rPr>
              <a:t>=96.7%</a:t>
            </a:r>
            <a:r>
              <a:rPr lang="zh-CN" sz="3200">
                <a:solidFill>
                  <a:schemeClr val="tx2"/>
                </a:solidFill>
                <a:effectLst>
                  <a:outerShdw blurRad="38100" dist="38100" dir="2700000" algn="tl">
                    <a:srgbClr val="C0C0C0"/>
                  </a:outerShdw>
                </a:effectLst>
                <a:latin typeface="Times New Roman" pitchFamily="18" charset="0"/>
                <a:ea typeface="楷体_GB2312" pitchFamily="49" charset="-122"/>
              </a:rPr>
              <a:t>－</a:t>
            </a:r>
            <a:r>
              <a:rPr lang="zh-CN" altLang="zh-CN" sz="3200">
                <a:solidFill>
                  <a:schemeClr val="tx2"/>
                </a:solidFill>
                <a:effectLst>
                  <a:outerShdw blurRad="38100" dist="38100" dir="2700000" algn="tl">
                    <a:srgbClr val="C0C0C0"/>
                  </a:outerShdw>
                </a:effectLst>
                <a:latin typeface="Times New Roman" pitchFamily="18" charset="0"/>
                <a:ea typeface="楷体_GB2312" pitchFamily="49" charset="-122"/>
              </a:rPr>
              <a:t>0.1%=96.6%</a:t>
            </a:r>
          </a:p>
          <a:p>
            <a:pPr>
              <a:spcBef>
                <a:spcPct val="50000"/>
              </a:spcBef>
              <a:defRPr/>
            </a:pPr>
            <a:r>
              <a:rPr lang="zh-CN" altLang="zh-CN" sz="3200">
                <a:solidFill>
                  <a:schemeClr val="tx2"/>
                </a:solidFill>
                <a:effectLst>
                  <a:outerShdw blurRad="38100" dist="38100" dir="2700000" algn="tl">
                    <a:srgbClr val="C0C0C0"/>
                  </a:outerShdw>
                </a:effectLst>
                <a:latin typeface="Times New Roman" pitchFamily="18" charset="0"/>
                <a:ea typeface="楷体_GB2312" pitchFamily="49" charset="-122"/>
              </a:rPr>
              <a:t>(7)</a:t>
            </a:r>
            <a:r>
              <a:rPr lang="zh-CN" sz="3200">
                <a:solidFill>
                  <a:schemeClr val="tx2"/>
                </a:solidFill>
                <a:effectLst>
                  <a:outerShdw blurRad="38100" dist="38100" dir="2700000" algn="tl">
                    <a:srgbClr val="C0C0C0"/>
                  </a:outerShdw>
                </a:effectLst>
                <a:latin typeface="Times New Roman" pitchFamily="18" charset="0"/>
                <a:ea typeface="楷体_GB2312" pitchFamily="49" charset="-122"/>
              </a:rPr>
              <a:t>该试样分析结果：净种子</a:t>
            </a:r>
            <a:r>
              <a:rPr lang="zh-CN" altLang="zh-CN" sz="3200">
                <a:solidFill>
                  <a:schemeClr val="tx2"/>
                </a:solidFill>
                <a:effectLst>
                  <a:outerShdw blurRad="38100" dist="38100" dir="2700000" algn="tl">
                    <a:srgbClr val="C0C0C0"/>
                  </a:outerShdw>
                </a:effectLst>
                <a:latin typeface="Times New Roman" pitchFamily="18" charset="0"/>
                <a:ea typeface="楷体_GB2312" pitchFamily="49" charset="-122"/>
              </a:rPr>
              <a:t>96.6%</a:t>
            </a:r>
            <a:r>
              <a:rPr lang="zh-CN" sz="3200">
                <a:solidFill>
                  <a:schemeClr val="tx2"/>
                </a:solidFill>
                <a:effectLst>
                  <a:outerShdw blurRad="38100" dist="38100" dir="2700000" algn="tl">
                    <a:srgbClr val="C0C0C0"/>
                  </a:outerShdw>
                </a:effectLst>
                <a:latin typeface="Times New Roman" pitchFamily="18" charset="0"/>
                <a:ea typeface="楷体_GB2312" pitchFamily="49" charset="-122"/>
              </a:rPr>
              <a:t>、其他植物种子</a:t>
            </a:r>
            <a:r>
              <a:rPr lang="zh-CN" altLang="zh-CN" sz="3200">
                <a:solidFill>
                  <a:schemeClr val="tx2"/>
                </a:solidFill>
                <a:effectLst>
                  <a:outerShdw blurRad="38100" dist="38100" dir="2700000" algn="tl">
                    <a:srgbClr val="C0C0C0"/>
                  </a:outerShdw>
                </a:effectLst>
                <a:latin typeface="Times New Roman" pitchFamily="18" charset="0"/>
                <a:ea typeface="楷体_GB2312" pitchFamily="49" charset="-122"/>
              </a:rPr>
              <a:t>1.2%</a:t>
            </a:r>
            <a:r>
              <a:rPr lang="zh-CN" sz="3200">
                <a:solidFill>
                  <a:schemeClr val="tx2"/>
                </a:solidFill>
                <a:effectLst>
                  <a:outerShdw blurRad="38100" dist="38100" dir="2700000" algn="tl">
                    <a:srgbClr val="C0C0C0"/>
                  </a:outerShdw>
                </a:effectLst>
                <a:latin typeface="Times New Roman" pitchFamily="18" charset="0"/>
                <a:ea typeface="楷体_GB2312" pitchFamily="49" charset="-122"/>
              </a:rPr>
              <a:t>、杂质</a:t>
            </a:r>
            <a:r>
              <a:rPr lang="zh-CN" altLang="zh-CN" sz="3200">
                <a:solidFill>
                  <a:schemeClr val="tx2"/>
                </a:solidFill>
                <a:effectLst>
                  <a:outerShdw blurRad="38100" dist="38100" dir="2700000" algn="tl">
                    <a:srgbClr val="C0C0C0"/>
                  </a:outerShdw>
                </a:effectLst>
                <a:latin typeface="Times New Roman" pitchFamily="18" charset="0"/>
                <a:ea typeface="楷体_GB2312" pitchFamily="49" charset="-122"/>
              </a:rPr>
              <a:t>2.2%</a:t>
            </a:r>
            <a:r>
              <a:rPr lang="zh-CN" sz="3200">
                <a:solidFill>
                  <a:schemeClr val="tx2"/>
                </a:solidFill>
                <a:effectLst>
                  <a:outerShdw blurRad="38100" dist="38100" dir="2700000" algn="tl">
                    <a:srgbClr val="C0C0C0"/>
                  </a:outerShdw>
                </a:effectLst>
                <a:latin typeface="Times New Roman" pitchFamily="18" charset="0"/>
                <a:ea typeface="楷体_GB2312" pitchFamily="49" charset="-122"/>
              </a:rPr>
              <a:t>。</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evel">
  <a:themeElements>
    <a:clrScheme name="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fontScheme name="Level">
      <a:majorFont>
        <a:latin typeface="Garamond"/>
        <a:ea typeface="黑体"/>
        <a:cs typeface=""/>
      </a:majorFont>
      <a:minorFont>
        <a:latin typeface="Albertus Extra Bold"/>
        <a:ea typeface="仿宋_GB2312"/>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99FFCC"/>
        </a:solidFill>
        <a:ln w="28575" cmpd="sng">
          <a:solidFill>
            <a:schemeClr val="tx1"/>
          </a:solidFill>
          <a:miter lim="800000"/>
          <a:headEnd/>
          <a:tailEnd/>
        </a:ln>
        <a:effectLst/>
      </a:spPr>
      <a:bodyPr vert="eaVert" wrap="none" anchor="ctr"/>
      <a:lstStyle>
        <a:defPPr algn="ctr">
          <a:defRPr sz="3600" b="1" dirty="0">
            <a:solidFill>
              <a:srgbClr val="9900CC"/>
            </a:solidFill>
            <a:effectLst>
              <a:outerShdw blurRad="38100" dist="38100" dir="2700000" algn="tl">
                <a:srgbClr val="000000"/>
              </a:outerShdw>
            </a:effectLst>
            <a:ea typeface="黑体" pitchFamily="2" charset="-122"/>
          </a:defRPr>
        </a:defPPr>
      </a:lstStyle>
    </a:spDef>
  </a:objectDefaults>
  <a:extraClrSchemeLst>
    <a:extraClrScheme>
      <a:clrScheme name="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82</TotalTime>
  <Words>1335</Words>
  <PresentationFormat>全屏显示(4:3)</PresentationFormat>
  <Paragraphs>84</Paragraphs>
  <Slides>22</Slides>
  <Notes>0</Notes>
  <HiddenSlides>0</HiddenSlides>
  <MMClips>0</MMClips>
  <ScaleCrop>false</ScaleCrop>
  <HeadingPairs>
    <vt:vector size="4" baseType="variant">
      <vt:variant>
        <vt:lpstr>主题</vt:lpstr>
      </vt:variant>
      <vt:variant>
        <vt:i4>2</vt:i4>
      </vt:variant>
      <vt:variant>
        <vt:lpstr>幻灯片标题</vt:lpstr>
      </vt:variant>
      <vt:variant>
        <vt:i4>22</vt:i4>
      </vt:variant>
    </vt:vector>
  </HeadingPairs>
  <TitlesOfParts>
    <vt:vector size="24" baseType="lpstr">
      <vt:lpstr>Office 主题</vt:lpstr>
      <vt:lpstr>Level</vt:lpstr>
      <vt:lpstr>净度分析的步骤</vt:lpstr>
      <vt:lpstr>幻灯片 2</vt:lpstr>
      <vt:lpstr>幻灯片 3</vt:lpstr>
      <vt:lpstr>幻灯片 4</vt:lpstr>
      <vt:lpstr>幻灯片 5</vt:lpstr>
      <vt:lpstr>幻灯片 6</vt:lpstr>
      <vt:lpstr>幻灯片 7</vt:lpstr>
      <vt:lpstr>幻灯片 8</vt:lpstr>
      <vt:lpstr>幻灯片 9</vt:lpstr>
      <vt:lpstr>发芽实验</vt:lpstr>
      <vt:lpstr>幻灯片 11</vt:lpstr>
      <vt:lpstr>幻灯片 12</vt:lpstr>
      <vt:lpstr>幻灯片 13</vt:lpstr>
      <vt:lpstr>幻灯片 14</vt:lpstr>
      <vt:lpstr>幻灯片 15</vt:lpstr>
      <vt:lpstr>幻灯片 16</vt:lpstr>
      <vt:lpstr>种子生活力测定</vt:lpstr>
      <vt:lpstr>幻灯片 18</vt:lpstr>
      <vt:lpstr>幻灯片 19</vt:lpstr>
      <vt:lpstr>幻灯片 20</vt:lpstr>
      <vt:lpstr>幻灯片 21</vt:lpstr>
      <vt:lpstr>幻灯片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净度分析的步骤</dc:title>
  <cp:lastModifiedBy>Lenovo User</cp:lastModifiedBy>
  <cp:revision>13</cp:revision>
  <dcterms:modified xsi:type="dcterms:W3CDTF">2014-04-14T08:04:47Z</dcterms:modified>
</cp:coreProperties>
</file>